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306" r:id="rId2"/>
    <p:sldId id="257" r:id="rId3"/>
    <p:sldId id="290" r:id="rId4"/>
    <p:sldId id="289" r:id="rId5"/>
    <p:sldId id="291" r:id="rId6"/>
    <p:sldId id="292" r:id="rId7"/>
    <p:sldId id="293" r:id="rId8"/>
    <p:sldId id="294" r:id="rId9"/>
    <p:sldId id="295" r:id="rId10"/>
    <p:sldId id="296" r:id="rId11"/>
    <p:sldId id="307" r:id="rId12"/>
    <p:sldId id="298" r:id="rId13"/>
    <p:sldId id="299" r:id="rId14"/>
    <p:sldId id="300" r:id="rId15"/>
    <p:sldId id="301" r:id="rId16"/>
    <p:sldId id="302" r:id="rId17"/>
    <p:sldId id="303" r:id="rId18"/>
    <p:sldId id="30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579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0AFADA-73A7-4DDA-BE21-720129AACB4D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5D8A69-8AEA-4992-B36A-1F5BE0551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632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61223-0063-45E2-8A54-D2957C863134}" type="datetime1">
              <a:rPr lang="ru-RU" smtClean="0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0EE7-D511-432B-92A6-3C421C72B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9B87-D19B-4B7F-B718-DBA6B6C266A8}" type="datetime1">
              <a:rPr lang="ru-RU" smtClean="0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57705-8458-4403-BA03-99E47F6CE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925B-FB34-48CA-AD21-F46367097733}" type="datetime1">
              <a:rPr lang="ru-RU" smtClean="0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EBA4-D26B-4310-BE24-7A65D1FB5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B484-46B2-44B0-B072-D2D5B0DFBB92}" type="datetime1">
              <a:rPr lang="ru-RU" smtClean="0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CA0C-3B8D-4D89-BFAD-3182B8F77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45F1-ABEA-4311-A2E1-74097E3F222C}" type="datetime1">
              <a:rPr lang="ru-RU" smtClean="0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FA99-1E4C-4EB6-A7A2-6DB203EA9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8B2D-32DF-4096-B66D-C624D32F4FF8}" type="datetime1">
              <a:rPr lang="ru-RU" smtClean="0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D222E-3B80-4673-A422-5A1D949A2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EC99-5C0E-4B88-8F7B-C102B2808DD6}" type="datetime1">
              <a:rPr lang="ru-RU" smtClean="0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1319-85BA-4360-9C64-05DA1BD26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7686-1DB8-4843-85E5-3CF21968865E}" type="datetime1">
              <a:rPr lang="ru-RU" smtClean="0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EF918-0932-4B9E-87AC-F0AA43797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6B098-6F30-4149-B06B-7E9D008BA3CA}" type="datetime1">
              <a:rPr lang="ru-RU" smtClean="0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3A1B-C718-4F11-A33B-BD077CA34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B2DB-2686-4119-99CA-B507F35F6CCB}" type="datetime1">
              <a:rPr lang="ru-RU" smtClean="0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1EA4-465E-463C-8C37-28F5A5AFD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585D-03B8-4FE1-B0E3-AB40916442A0}" type="datetime1">
              <a:rPr lang="ru-RU" smtClean="0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870D-5F1D-42A7-9B3C-1D990B76A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4CCF87-3046-4A74-97F8-0C94FD893793}" type="datetime1">
              <a:rPr lang="ru-RU" smtClean="0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www.logoped.ru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239485-A58E-46A1-A8C5-6AB2A7D5C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643010" y="1500174"/>
            <a:ext cx="7500990" cy="2357455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    «Педагог и родитель. Преодоление трудностей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   в общении»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357214"/>
            <a:ext cx="8715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2000" b="1" dirty="0" smtClean="0">
              <a:solidFill>
                <a:srgbClr val="00330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Филиал №1 </a:t>
            </a: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«Метелица» детский сад № 71</a:t>
            </a: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”</a:t>
            </a:r>
            <a:endParaRPr lang="ru-RU" sz="2000" b="1" dirty="0" smtClean="0">
              <a:solidFill>
                <a:srgbClr val="0033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5357826"/>
            <a:ext cx="34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Учитель-логопед:                                                      Зуева К. Р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  <p:pic>
        <p:nvPicPr>
          <p:cNvPr id="15" name="Рисунок 14" descr="рукопожатие-32590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7" y="3071810"/>
            <a:ext cx="3786215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929486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4—8 очков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sz="2800" dirty="0" smtClean="0"/>
              <a:t>Вы чрезмерно общительны. Стремитесь стать </a:t>
            </a:r>
            <a:r>
              <a:rPr lang="ru-RU" sz="2800" i="1" dirty="0" smtClean="0"/>
              <a:t>«другом»</a:t>
            </a:r>
            <a:r>
              <a:rPr lang="ru-RU" sz="2800" dirty="0" smtClean="0"/>
              <a:t> каждому </a:t>
            </a:r>
            <a:r>
              <a:rPr lang="ru-RU" sz="2800" b="1" dirty="0" smtClean="0"/>
              <a:t>родителю</a:t>
            </a:r>
            <a:r>
              <a:rPr lang="ru-RU" sz="2800" dirty="0" smtClean="0"/>
              <a:t>, быть в курсе всех их проблем. Любите принимать участие во всех спорах и дискуссиях. </a:t>
            </a:r>
          </a:p>
          <a:p>
            <a:pPr>
              <a:buNone/>
            </a:pPr>
            <a:r>
              <a:rPr lang="ru-RU" sz="2800" dirty="0" smtClean="0"/>
              <a:t>           Всегда охотно беретесь за любое дело, хотя не всегда можете успешно довести его до конца. Имеете собственное мнение по любому вопросу и всегда стремитесь его высказать. Возможно, по этой причине </a:t>
            </a:r>
            <a:r>
              <a:rPr lang="ru-RU" sz="2800" b="1" dirty="0" smtClean="0"/>
              <a:t>родители</a:t>
            </a:r>
            <a:r>
              <a:rPr lang="ru-RU" sz="2800" dirty="0" smtClean="0"/>
              <a:t> и коллеги относятся к Вам с опаской и сомнениями. Вам следует задуматься над этими фактами.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72603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85794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sz="2400" dirty="0" smtClean="0">
              <a:latin typeface="+mn-lt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Одновременно с улыбкой необходим доброжелательный,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внимательный взгляд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(контакт глаз).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2. Короткая дистанция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удобное расположение (от 50см до      1,5м). Собеседник подсознательно настраивается нас выслушать и помочь.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3.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Убрать барьеры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«увеличивающие» расстояние в нашем восприятии в общении (стол, книга, лист бумаги в руках) .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4.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Использовать по ходу разговора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открытые жесты,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скрещивать перед собой руки, ноги.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5.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Использовать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прием присоединения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т. е. найти общее «Я»: «Я сам такой же, у меня то же самое! ». Как можно реже употреблять местоимение «Вы… » Чаще говорить; «Мы»: «Мы все заинтересованы, чтобы наши дети были здоровы, умели, знали! »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+mn-lt"/>
              </a:rPr>
              <a:t>Приемы установления  контакта с собеседником</a:t>
            </a:r>
            <a:endParaRPr lang="ru-RU" sz="40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285784" y="0"/>
            <a:ext cx="10287072" cy="6554767"/>
          </a:xfrm>
        </p:spPr>
        <p:txBody>
          <a:bodyPr/>
          <a:lstStyle/>
          <a:p>
            <a:pPr algn="ctr">
              <a:buNone/>
            </a:pPr>
            <a:r>
              <a:rPr lang="ru-RU" sz="3900" b="1" dirty="0" smtClean="0">
                <a:solidFill>
                  <a:srgbClr val="7030A0"/>
                </a:solidFill>
              </a:rPr>
              <a:t>Упражнение 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rgbClr val="7030A0"/>
                </a:solidFill>
              </a:rPr>
              <a:t>« Мой взгляд на мои отношения»</a:t>
            </a:r>
            <a:endParaRPr lang="ru-RU" sz="39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         </a:t>
            </a:r>
            <a:r>
              <a:rPr lang="ru-RU" sz="3000" b="1" u="sng" dirty="0" smtClean="0">
                <a:solidFill>
                  <a:srgbClr val="7030A0"/>
                </a:solidFill>
              </a:rPr>
              <a:t>Цель: </a:t>
            </a:r>
            <a:r>
              <a:rPr lang="ru-RU" sz="3000" dirty="0" smtClean="0">
                <a:solidFill>
                  <a:srgbClr val="003300"/>
                </a:solidFill>
              </a:rPr>
              <a:t>помочь  максимально настроиться на тему </a:t>
            </a:r>
          </a:p>
          <a:p>
            <a:pPr>
              <a:buNone/>
            </a:pPr>
            <a:r>
              <a:rPr lang="ru-RU" sz="3000" dirty="0" smtClean="0">
                <a:solidFill>
                  <a:srgbClr val="003300"/>
                </a:solidFill>
              </a:rPr>
              <a:t>     тренинга, взглянуть на свои отношения с родителями.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confused-white-man-try-to-build-company-d-rendering-cartoon-778944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5"/>
            <a:ext cx="9144000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214346" y="428604"/>
            <a:ext cx="9786974" cy="61261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4800" b="1" dirty="0" smtClean="0">
                <a:solidFill>
                  <a:srgbClr val="7030A0"/>
                </a:solidFill>
              </a:rPr>
              <a:t>Упражнение  </a:t>
            </a:r>
            <a:r>
              <a:rPr lang="ru-RU" sz="4800" b="1" i="1" dirty="0" smtClean="0">
                <a:solidFill>
                  <a:srgbClr val="7030A0"/>
                </a:solidFill>
              </a:rPr>
              <a:t>«Давление»</a:t>
            </a:r>
            <a:endParaRPr lang="ru-RU" sz="4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100" b="1" dirty="0" smtClean="0">
                <a:solidFill>
                  <a:srgbClr val="7030A0"/>
                </a:solidFill>
              </a:rPr>
              <a:t>        </a:t>
            </a:r>
            <a:r>
              <a:rPr lang="ru-RU" sz="3100" b="1" u="sng" dirty="0" smtClean="0">
                <a:solidFill>
                  <a:srgbClr val="7030A0"/>
                </a:solidFill>
              </a:rPr>
              <a:t>Цель</a:t>
            </a:r>
            <a:r>
              <a:rPr lang="ru-RU" sz="3100" b="1" dirty="0" smtClean="0">
                <a:solidFill>
                  <a:srgbClr val="7030A0"/>
                </a:solidFill>
              </a:rPr>
              <a:t>: </a:t>
            </a:r>
            <a:r>
              <a:rPr lang="ru-RU" sz="3100" dirty="0" smtClean="0">
                <a:solidFill>
                  <a:srgbClr val="003300"/>
                </a:solidFill>
              </a:rPr>
              <a:t>осознание разных моделей в общении и     взаимодействии с партнером, установка на  равноправное общение.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1614558356_22-p-chelovechki-na-belom-fone-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357430"/>
            <a:ext cx="7286676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357222" y="428604"/>
            <a:ext cx="9787006" cy="612616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Упражнение "Выбери фразу"</a:t>
            </a:r>
            <a:endParaRPr lang="ru-RU" sz="4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700" b="1" dirty="0" smtClean="0">
                <a:solidFill>
                  <a:srgbClr val="7030A0"/>
                </a:solidFill>
              </a:rPr>
              <a:t>           </a:t>
            </a:r>
            <a:r>
              <a:rPr lang="ru-RU" sz="2700" b="1" u="sng" dirty="0" smtClean="0">
                <a:solidFill>
                  <a:srgbClr val="7030A0"/>
                </a:solidFill>
              </a:rPr>
              <a:t>Цель</a:t>
            </a:r>
            <a:r>
              <a:rPr lang="ru-RU" sz="2700" u="sng" dirty="0" smtClean="0">
                <a:solidFill>
                  <a:srgbClr val="7030A0"/>
                </a:solidFill>
              </a:rPr>
              <a:t>: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smtClean="0"/>
              <a:t>найти в предложенном списке   «нежелательные» для начала беседы с родителями фразы и подберите для неё смысловую пару - «желательную» фразу.</a:t>
            </a:r>
          </a:p>
          <a:p>
            <a:pPr>
              <a:buNone/>
            </a:pPr>
            <a:endParaRPr lang="ru-RU" sz="2700" dirty="0" smtClean="0"/>
          </a:p>
          <a:p>
            <a:pPr>
              <a:buNone/>
            </a:pPr>
            <a:r>
              <a:rPr lang="ru-RU" sz="2800" dirty="0" smtClean="0"/>
              <a:t>      </a:t>
            </a:r>
            <a:r>
              <a:rPr lang="ru-RU" sz="2800" b="1" dirty="0" smtClean="0">
                <a:solidFill>
                  <a:srgbClr val="7030A0"/>
                </a:solidFill>
              </a:rPr>
              <a:t>Найдите в предложенном перечне:</a:t>
            </a:r>
          </a:p>
          <a:p>
            <a:r>
              <a:rPr lang="ru-RU" sz="3000" dirty="0" smtClean="0"/>
              <a:t>1) пять "неудачных" фраз, которые </a:t>
            </a:r>
          </a:p>
          <a:p>
            <a:r>
              <a:rPr lang="ru-RU" sz="3000" dirty="0" smtClean="0"/>
              <a:t>не следует употреблять;</a:t>
            </a:r>
          </a:p>
          <a:p>
            <a:r>
              <a:rPr lang="ru-RU" sz="3000" dirty="0" smtClean="0"/>
              <a:t>2) "нежелательные" фразы и </a:t>
            </a:r>
          </a:p>
          <a:p>
            <a:r>
              <a:rPr lang="ru-RU" sz="3000" dirty="0" smtClean="0"/>
              <a:t>смысловые ("желательные") </a:t>
            </a:r>
          </a:p>
          <a:p>
            <a:r>
              <a:rPr lang="ru-RU" sz="3000" dirty="0" smtClean="0"/>
              <a:t>пары к ним.</a:t>
            </a:r>
          </a:p>
          <a:p>
            <a:pPr>
              <a:buNone/>
            </a:pPr>
            <a:endParaRPr lang="ru-RU" sz="27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я-говорю-66227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52" y="2643182"/>
            <a:ext cx="3286148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428604"/>
            <a:ext cx="9572628" cy="6126163"/>
          </a:xfrm>
        </p:spPr>
        <p:txBody>
          <a:bodyPr/>
          <a:lstStyle/>
          <a:p>
            <a:pPr algn="just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"Неудачные" фразы</a:t>
            </a:r>
            <a:r>
              <a:rPr lang="ru-RU" sz="5400" dirty="0" smtClean="0">
                <a:solidFill>
                  <a:srgbClr val="7030A0"/>
                </a:solidFill>
              </a:rPr>
              <a:t>: </a:t>
            </a:r>
          </a:p>
          <a:p>
            <a:pPr algn="just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3600" dirty="0" smtClean="0">
                <a:solidFill>
                  <a:srgbClr val="C00000"/>
                </a:solidFill>
              </a:rPr>
              <a:t>"</a:t>
            </a:r>
            <a:r>
              <a:rPr lang="ru-RU" dirty="0" smtClean="0">
                <a:solidFill>
                  <a:srgbClr val="C00000"/>
                </a:solidFill>
              </a:rPr>
              <a:t>Извините, если я помешала…"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"Я бы хотела еще раз услышать…"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"Давайте с вами быстренько обсудим…"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"Пожалуйста, если у вас есть время меня выслушать…"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 "А у меня на этот счет другое мнение…"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жест-стопа-показа-человека-d-и-удержание-никакого-знака-изолированный-1346124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68" y="0"/>
            <a:ext cx="2827132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9358346" cy="6554767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"Нежелательные" фразы в паре с "желательными":</a:t>
            </a:r>
            <a:endParaRPr lang="ru-RU" sz="4000" dirty="0" smtClean="0">
              <a:solidFill>
                <a:srgbClr val="7030A0"/>
              </a:solidFill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C00000"/>
                </a:solidFill>
              </a:rPr>
              <a:t>"Мне представляется интересным то, что…" </a:t>
            </a:r>
            <a:r>
              <a:rPr lang="ru-RU" sz="2800" dirty="0" smtClean="0">
                <a:solidFill>
                  <a:srgbClr val="003300"/>
                </a:solidFill>
              </a:rPr>
              <a:t>– "Вам будет интересно узнать…"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C00000"/>
                </a:solidFill>
              </a:rPr>
              <a:t>"Я пришла к такому выводу, что…" </a:t>
            </a:r>
            <a:r>
              <a:rPr lang="ru-RU" sz="2800" dirty="0" smtClean="0">
                <a:solidFill>
                  <a:srgbClr val="003300"/>
                </a:solidFill>
              </a:rPr>
              <a:t>– 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"Думается, ваша проблема заключается в том, что…"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C00000"/>
                </a:solidFill>
              </a:rPr>
              <a:t>"Хотя вам это и неизвестно…" </a:t>
            </a:r>
            <a:r>
              <a:rPr lang="ru-RU" sz="2800" dirty="0" smtClean="0">
                <a:solidFill>
                  <a:srgbClr val="003300"/>
                </a:solidFill>
              </a:rPr>
              <a:t>– 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     "Конечно, вам уже известно…"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C00000"/>
                </a:solidFill>
              </a:rPr>
              <a:t>"Вы, конечно, об этом еще не знаете..." </a:t>
            </a:r>
            <a:r>
              <a:rPr lang="ru-RU" sz="2800" dirty="0" smtClean="0">
                <a:solidFill>
                  <a:srgbClr val="003300"/>
                </a:solidFill>
              </a:rPr>
              <a:t>–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      "Как вы знаете..."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istockphoto-961904072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214686"/>
            <a:ext cx="2714612" cy="364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428604"/>
            <a:ext cx="9358346" cy="61261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Упражнение </a:t>
            </a:r>
            <a:r>
              <a:rPr lang="ru-RU" sz="4000" b="1" i="1" dirty="0" smtClean="0">
                <a:solidFill>
                  <a:srgbClr val="7030A0"/>
                </a:solidFill>
              </a:rPr>
              <a:t>«Тренировка интонации»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/>
              <a:t>       </a:t>
            </a:r>
            <a:r>
              <a:rPr lang="ru-RU" b="1" u="sng" dirty="0" smtClean="0">
                <a:solidFill>
                  <a:srgbClr val="7030A0"/>
                </a:solidFill>
              </a:rPr>
              <a:t>Цель: </a:t>
            </a:r>
            <a:r>
              <a:rPr lang="ru-RU" dirty="0" smtClean="0">
                <a:solidFill>
                  <a:srgbClr val="003300"/>
                </a:solidFill>
              </a:rPr>
              <a:t>осознание значения интонации для достижения цели воздействия воспитателя  в общении с родителями.</a:t>
            </a:r>
          </a:p>
          <a:p>
            <a:pPr>
              <a:buNone/>
            </a:pPr>
            <a:r>
              <a:rPr lang="ru-RU" dirty="0" smtClean="0">
                <a:solidFill>
                  <a:srgbClr val="00330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Произнесите данные фразы с разной интонацией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3300"/>
                </a:solidFill>
              </a:rPr>
              <a:t>    Мне не безразличны успехи Вашего ребенка.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3300"/>
                </a:solidFill>
              </a:rPr>
              <a:t>  Я благодарна Вам за оказанную помощь.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"/>
            <a:ext cx="9429784" cy="1643050"/>
          </a:xfrm>
        </p:spPr>
        <p:txBody>
          <a:bodyPr/>
          <a:lstStyle/>
          <a:p>
            <a:pPr>
              <a:buNone/>
            </a:pPr>
            <a:r>
              <a:rPr lang="ru-RU" sz="7400" b="1" dirty="0" smtClean="0">
                <a:solidFill>
                  <a:srgbClr val="7030A0"/>
                </a:solidFill>
              </a:rPr>
              <a:t>Спасибо за внимание! </a:t>
            </a:r>
            <a:endParaRPr lang="ru-RU" sz="74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ab43b0f8-552f-4287-85b6-dd9369c4559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9786974" cy="6643710"/>
          </a:xfrm>
        </p:spPr>
        <p:txBody>
          <a:bodyPr/>
          <a:lstStyle/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sz="4000" b="1" u="sng" dirty="0" smtClean="0">
                <a:solidFill>
                  <a:srgbClr val="7030A0"/>
                </a:solidFill>
              </a:rPr>
              <a:t>Цель</a:t>
            </a:r>
            <a:r>
              <a:rPr lang="ru-RU" sz="4000" b="1" dirty="0" smtClean="0">
                <a:solidFill>
                  <a:srgbClr val="7030A0"/>
                </a:solidFill>
              </a:rPr>
              <a:t>: </a:t>
            </a:r>
          </a:p>
          <a:p>
            <a:pPr>
              <a:buNone/>
            </a:pPr>
            <a:r>
              <a:rPr lang="ru-RU" dirty="0" smtClean="0">
                <a:solidFill>
                  <a:srgbClr val="003300"/>
                </a:solidFill>
              </a:rPr>
              <a:t>способствовать преодолению трудностей </a:t>
            </a:r>
          </a:p>
          <a:p>
            <a:pPr>
              <a:buNone/>
            </a:pPr>
            <a:r>
              <a:rPr lang="ru-RU" dirty="0" smtClean="0">
                <a:solidFill>
                  <a:srgbClr val="003300"/>
                </a:solidFill>
              </a:rPr>
              <a:t>педагогов в общении и взаимодействии с </a:t>
            </a:r>
          </a:p>
          <a:p>
            <a:pPr>
              <a:buNone/>
            </a:pPr>
            <a:r>
              <a:rPr lang="ru-RU" dirty="0" smtClean="0">
                <a:solidFill>
                  <a:srgbClr val="003300"/>
                </a:solidFill>
              </a:rPr>
              <a:t>родителями</a:t>
            </a:r>
            <a:r>
              <a:rPr lang="ru-RU" b="1" dirty="0" smtClean="0">
                <a:solidFill>
                  <a:srgbClr val="003300"/>
                </a:solidFill>
              </a:rPr>
              <a:t>.</a:t>
            </a:r>
            <a:endParaRPr lang="ru-RU" dirty="0" smtClean="0">
              <a:solidFill>
                <a:srgbClr val="003300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Задачи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 актуализировать существующие проблемы во</a:t>
            </a:r>
            <a:r>
              <a:rPr lang="ru-RU" b="1" dirty="0" smtClean="0">
                <a:solidFill>
                  <a:srgbClr val="003300"/>
                </a:solidFill>
              </a:rPr>
              <a:t> </a:t>
            </a:r>
            <a:r>
              <a:rPr lang="ru-RU" dirty="0" smtClean="0">
                <a:solidFill>
                  <a:srgbClr val="003300"/>
                </a:solidFill>
              </a:rPr>
              <a:t>взаимодействии  с</a:t>
            </a:r>
            <a:r>
              <a:rPr lang="ru-RU" b="1" dirty="0" smtClean="0">
                <a:solidFill>
                  <a:srgbClr val="003300"/>
                </a:solidFill>
              </a:rPr>
              <a:t> </a:t>
            </a:r>
            <a:r>
              <a:rPr lang="ru-RU" dirty="0" smtClean="0">
                <a:solidFill>
                  <a:srgbClr val="003300"/>
                </a:solidFill>
              </a:rPr>
              <a:t>родителями</a:t>
            </a:r>
            <a:r>
              <a:rPr lang="ru-RU" b="1" dirty="0" smtClean="0">
                <a:solidFill>
                  <a:srgbClr val="003300"/>
                </a:solidFill>
              </a:rPr>
              <a:t>;</a:t>
            </a:r>
            <a:endParaRPr lang="ru-RU" dirty="0" smtClean="0">
              <a:solidFill>
                <a:srgbClr val="003300"/>
              </a:solidFill>
            </a:endParaRPr>
          </a:p>
          <a:p>
            <a:r>
              <a:rPr lang="ru-RU" dirty="0" smtClean="0">
                <a:solidFill>
                  <a:srgbClr val="003300"/>
                </a:solidFill>
              </a:rPr>
              <a:t>содействовать повышению уверенности в себе;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упражнять педагогов в построении эффективного общения с родителями.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285784" y="0"/>
            <a:ext cx="10501386" cy="6126163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Упражнение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“Рады встрече”</a:t>
            </a:r>
            <a:endParaRPr lang="ru-RU" sz="4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</a:rPr>
              <a:t>    </a:t>
            </a:r>
            <a:r>
              <a:rPr lang="ru-RU" sz="2800" b="1" u="sng" dirty="0" smtClean="0">
                <a:solidFill>
                  <a:srgbClr val="7030A0"/>
                </a:solidFill>
              </a:rPr>
              <a:t>Цель: </a:t>
            </a:r>
            <a:r>
              <a:rPr lang="ru-RU" sz="2800" dirty="0" smtClean="0">
                <a:solidFill>
                  <a:srgbClr val="003300"/>
                </a:solidFill>
              </a:rPr>
              <a:t>создать условия для самораскрытия личности </a:t>
            </a:r>
          </a:p>
          <a:p>
            <a:pPr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    участников, их  сплочению, повышению </a:t>
            </a:r>
            <a:r>
              <a:rPr lang="ru-RU" sz="3000" dirty="0" smtClean="0">
                <a:solidFill>
                  <a:srgbClr val="003300"/>
                </a:solidFill>
              </a:rPr>
              <a:t>самооценки.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rel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9144000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285860"/>
            <a:ext cx="4972056" cy="5572140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 </a:t>
            </a:r>
            <a:r>
              <a:rPr lang="ru-RU" sz="3600" dirty="0" smtClean="0">
                <a:solidFill>
                  <a:srgbClr val="003300"/>
                </a:solidFill>
              </a:rPr>
              <a:t>Вашему вниманию предлагаются несколько простых вопросов. </a:t>
            </a:r>
          </a:p>
          <a:p>
            <a:pPr>
              <a:buNone/>
            </a:pPr>
            <a:r>
              <a:rPr lang="ru-RU" sz="3600" dirty="0" smtClean="0">
                <a:solidFill>
                  <a:srgbClr val="003300"/>
                </a:solidFill>
              </a:rPr>
              <a:t>    Отвечайте быстро, однозначно </a:t>
            </a:r>
            <a:r>
              <a:rPr lang="ru-RU" sz="3600" i="1" dirty="0" smtClean="0">
                <a:solidFill>
                  <a:srgbClr val="003300"/>
                </a:solidFill>
              </a:rPr>
              <a:t>«да»</a:t>
            </a:r>
            <a:r>
              <a:rPr lang="ru-RU" sz="3600" dirty="0" smtClean="0">
                <a:solidFill>
                  <a:srgbClr val="003300"/>
                </a:solidFill>
              </a:rPr>
              <a:t>, 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003300"/>
                </a:solidFill>
              </a:rPr>
              <a:t>   «нет»</a:t>
            </a:r>
            <a:r>
              <a:rPr lang="ru-RU" sz="3600" dirty="0" smtClean="0">
                <a:solidFill>
                  <a:srgbClr val="003300"/>
                </a:solidFill>
              </a:rPr>
              <a:t>, </a:t>
            </a:r>
            <a:r>
              <a:rPr lang="ru-RU" sz="3600" i="1" dirty="0" smtClean="0">
                <a:solidFill>
                  <a:srgbClr val="003300"/>
                </a:solidFill>
              </a:rPr>
              <a:t>«иногда»</a:t>
            </a:r>
            <a:r>
              <a:rPr lang="ru-RU" sz="3600" dirty="0" smtClean="0">
                <a:solidFill>
                  <a:srgbClr val="0033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71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+mn-lt"/>
              </a:rPr>
              <a:t>Оценка уровня коммуникабельности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+mn-lt"/>
              </a:rPr>
              <a:t> педагога с родителями</a:t>
            </a:r>
            <a:r>
              <a:rPr lang="ru-RU" sz="3600" b="1" i="1" dirty="0" smtClean="0">
                <a:latin typeface="+mn-lt"/>
              </a:rPr>
              <a:t> </a:t>
            </a:r>
          </a:p>
        </p:txBody>
      </p:sp>
      <p:pic>
        <p:nvPicPr>
          <p:cNvPr id="11" name="Рисунок 10" descr="c0b7aa46-74bd-41bc-bc94-533425fd73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357298"/>
            <a:ext cx="4857753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428604"/>
            <a:ext cx="8929718" cy="612616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30—32 очка</a:t>
            </a:r>
            <a:r>
              <a:rPr lang="ru-RU" sz="4800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/>
              <a:t>            </a:t>
            </a:r>
            <a:r>
              <a:rPr lang="ru-RU" sz="2800" dirty="0" smtClean="0">
                <a:solidFill>
                  <a:srgbClr val="003300"/>
                </a:solidFill>
              </a:rPr>
              <a:t>Вам явно сложно вступать в </a:t>
            </a:r>
            <a:r>
              <a:rPr lang="ru-RU" sz="2800" b="1" dirty="0" smtClean="0">
                <a:solidFill>
                  <a:srgbClr val="003300"/>
                </a:solidFill>
              </a:rPr>
              <a:t>общение с родителями</a:t>
            </a:r>
            <a:r>
              <a:rPr lang="ru-RU" sz="2800" dirty="0" smtClean="0">
                <a:solidFill>
                  <a:srgbClr val="003300"/>
                </a:solidFill>
              </a:rPr>
              <a:t>. Скорее всего, Вы </a:t>
            </a:r>
            <a:r>
              <a:rPr lang="ru-RU" sz="2800" b="1" dirty="0" smtClean="0">
                <a:solidFill>
                  <a:srgbClr val="003300"/>
                </a:solidFill>
              </a:rPr>
              <a:t>вообще не коммуникабельны</a:t>
            </a:r>
            <a:r>
              <a:rPr lang="ru-RU" sz="2800" dirty="0" smtClean="0">
                <a:solidFill>
                  <a:srgbClr val="003300"/>
                </a:solidFill>
              </a:rPr>
              <a:t>. Это Ваша беда, так как страдаете от этого больше Вы сами. На Вас трудно положиться в деле, которое требует коллективных усилий. Контакты с </a:t>
            </a:r>
            <a:r>
              <a:rPr lang="ru-RU" sz="2800" b="1" dirty="0" smtClean="0">
                <a:solidFill>
                  <a:srgbClr val="003300"/>
                </a:solidFill>
              </a:rPr>
              <a:t>родителями</a:t>
            </a:r>
            <a:r>
              <a:rPr lang="ru-RU" sz="2800" dirty="0" smtClean="0">
                <a:solidFill>
                  <a:srgbClr val="003300"/>
                </a:solidFill>
              </a:rPr>
              <a:t> Вы стараетесь свести к минимуму. Причины трудностей в </a:t>
            </a:r>
            <a:r>
              <a:rPr lang="ru-RU" sz="2800" b="1" dirty="0" smtClean="0">
                <a:solidFill>
                  <a:srgbClr val="003300"/>
                </a:solidFill>
              </a:rPr>
              <a:t>общении</a:t>
            </a:r>
            <a:r>
              <a:rPr lang="ru-RU" sz="2800" dirty="0" smtClean="0">
                <a:solidFill>
                  <a:srgbClr val="003300"/>
                </a:solidFill>
              </a:rPr>
              <a:t> Вы стремитесь переложить на </a:t>
            </a:r>
            <a:r>
              <a:rPr lang="ru-RU" sz="2800" b="1" dirty="0" smtClean="0">
                <a:solidFill>
                  <a:srgbClr val="003300"/>
                </a:solidFill>
              </a:rPr>
              <a:t>родителей</a:t>
            </a:r>
            <a:r>
              <a:rPr lang="ru-RU" sz="2800" dirty="0" smtClean="0">
                <a:solidFill>
                  <a:srgbClr val="003300"/>
                </a:solidFill>
              </a:rPr>
              <a:t>. Вы убеждены, что большинство </a:t>
            </a:r>
            <a:r>
              <a:rPr lang="ru-RU" sz="2800" b="1" dirty="0" smtClean="0">
                <a:solidFill>
                  <a:srgbClr val="003300"/>
                </a:solidFill>
              </a:rPr>
              <a:t>родителей</a:t>
            </a:r>
            <a:r>
              <a:rPr lang="ru-RU" sz="2800" dirty="0" smtClean="0">
                <a:solidFill>
                  <a:srgbClr val="003300"/>
                </a:solidFill>
              </a:rPr>
              <a:t> — это всегда недовольные, придирчивые люди, ищущие в Вашей работе только недостатки. Ваше неумение </a:t>
            </a:r>
            <a:r>
              <a:rPr lang="ru-RU" sz="2800" b="1" dirty="0" smtClean="0">
                <a:solidFill>
                  <a:srgbClr val="003300"/>
                </a:solidFill>
              </a:rPr>
              <a:t>построить общение с родителями приводит к тому</a:t>
            </a:r>
            <a:r>
              <a:rPr lang="ru-RU" sz="2800" dirty="0" smtClean="0">
                <a:solidFill>
                  <a:srgbClr val="003300"/>
                </a:solidFill>
              </a:rPr>
              <a:t>, что и они стремятся избегать </a:t>
            </a:r>
            <a:r>
              <a:rPr lang="ru-RU" sz="2800" b="1" dirty="0" smtClean="0">
                <a:solidFill>
                  <a:srgbClr val="003300"/>
                </a:solidFill>
              </a:rPr>
              <a:t>общения с Вами</a:t>
            </a:r>
            <a:r>
              <a:rPr lang="ru-RU" sz="2800" dirty="0" smtClean="0">
                <a:solidFill>
                  <a:srgbClr val="003300"/>
                </a:solidFill>
              </a:rPr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428604"/>
            <a:ext cx="9358346" cy="612616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25—29 очков</a:t>
            </a:r>
            <a:r>
              <a:rPr lang="ru-RU" sz="48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sz="3000" dirty="0" smtClean="0">
                <a:solidFill>
                  <a:srgbClr val="003300"/>
                </a:solidFill>
              </a:rPr>
              <a:t>         Вы замкнуты, неразговорчивы. Новая работа и необходимость новых контактов надолго выводят Вас из равновесия. 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3300"/>
                </a:solidFill>
              </a:rPr>
              <a:t>         Общение с  родителями</a:t>
            </a:r>
            <a:r>
              <a:rPr lang="ru-RU" sz="3000" dirty="0" smtClean="0">
                <a:solidFill>
                  <a:srgbClr val="003300"/>
                </a:solidFill>
              </a:rPr>
              <a:t> воспитанников является для Вас сложным и не слишком приятным делом. Вы знаете эту особенность своего характера и бываете недовольны собой. Однако в неудачных контактах с </a:t>
            </a:r>
            <a:r>
              <a:rPr lang="ru-RU" sz="3000" b="1" dirty="0" smtClean="0">
                <a:solidFill>
                  <a:srgbClr val="003300"/>
                </a:solidFill>
              </a:rPr>
              <a:t>родителями</a:t>
            </a:r>
            <a:r>
              <a:rPr lang="ru-RU" sz="3000" dirty="0" smtClean="0">
                <a:solidFill>
                  <a:srgbClr val="003300"/>
                </a:solidFill>
              </a:rPr>
              <a:t> стремитесь в большей степени обвинить их, а не собственную коммуникабельность. Вспомните, ведь участие в </a:t>
            </a:r>
            <a:r>
              <a:rPr lang="ru-RU" sz="3000" b="1" dirty="0" smtClean="0">
                <a:solidFill>
                  <a:srgbClr val="003300"/>
                </a:solidFill>
              </a:rPr>
              <a:t>общем</a:t>
            </a:r>
            <a:r>
              <a:rPr lang="ru-RU" sz="3000" dirty="0" smtClean="0">
                <a:solidFill>
                  <a:srgbClr val="003300"/>
                </a:solidFill>
              </a:rPr>
              <a:t> интересном деле позволяет Вам легко находить общий язык с </a:t>
            </a:r>
            <a:r>
              <a:rPr lang="ru-RU" sz="3000" b="1" dirty="0" smtClean="0">
                <a:solidFill>
                  <a:srgbClr val="003300"/>
                </a:solidFill>
              </a:rPr>
              <a:t>родителями</a:t>
            </a:r>
            <a:r>
              <a:rPr lang="ru-RU" sz="3000" dirty="0" smtClean="0">
                <a:solidFill>
                  <a:srgbClr val="003300"/>
                </a:solidFill>
              </a:rPr>
              <a:t>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142908" y="428605"/>
            <a:ext cx="9286908" cy="5715040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19—24 очка</a:t>
            </a:r>
            <a:endParaRPr lang="ru-RU" sz="4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sz="3100" dirty="0" smtClean="0"/>
              <a:t>Вы в известной степени общительны и в незнакомой обстановке чувствуете себя вполне уверенно. Вам удается достаточно легко наладить, контакты с большинством </a:t>
            </a:r>
            <a:r>
              <a:rPr lang="ru-RU" sz="3100" b="1" dirty="0" smtClean="0"/>
              <a:t>родителей своей группы </a:t>
            </a:r>
            <a:r>
              <a:rPr lang="ru-RU" sz="3100" dirty="0" smtClean="0"/>
              <a:t> но с </a:t>
            </a:r>
            <a:r>
              <a:rPr lang="ru-RU" sz="3100" i="1" dirty="0" smtClean="0"/>
              <a:t>«трудными»</a:t>
            </a:r>
            <a:r>
              <a:rPr lang="ru-RU" sz="3100" dirty="0" smtClean="0"/>
              <a:t> </a:t>
            </a:r>
            <a:r>
              <a:rPr lang="ru-RU" sz="3100" b="1" dirty="0" smtClean="0"/>
              <a:t>родителями</a:t>
            </a:r>
            <a:r>
              <a:rPr lang="ru-RU" sz="3100" dirty="0" smtClean="0"/>
              <a:t> Вы не стремитесь активно общаться. </a:t>
            </a:r>
          </a:p>
          <a:p>
            <a:pPr>
              <a:buNone/>
            </a:pPr>
            <a:r>
              <a:rPr lang="ru-RU" sz="3100" dirty="0" smtClean="0"/>
              <a:t>           В незнакомой ситуации Вы выбираете  тактику </a:t>
            </a:r>
            <a:r>
              <a:rPr lang="ru-RU" sz="3100" i="1" dirty="0" smtClean="0"/>
              <a:t>«</a:t>
            </a:r>
            <a:r>
              <a:rPr lang="ru-RU" sz="3100" i="1" dirty="0" err="1" smtClean="0"/>
              <a:t>присматривания</a:t>
            </a:r>
            <a:r>
              <a:rPr lang="ru-RU" sz="3100" i="1" dirty="0" smtClean="0"/>
              <a:t>»</a:t>
            </a:r>
            <a:r>
              <a:rPr lang="ru-RU" sz="3100" dirty="0" smtClean="0"/>
              <a:t>. Сложности </a:t>
            </a:r>
            <a:r>
              <a:rPr lang="ru-RU" sz="3100" b="1" dirty="0" smtClean="0"/>
              <a:t>общения с родителями не пугают Вас</a:t>
            </a:r>
            <a:r>
              <a:rPr lang="ru-RU" sz="3100" dirty="0" smtClean="0"/>
              <a:t>, однако порой Вы бываете излишне критичны по отношению к ним. Эти недостатки исправимы.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214346" y="428604"/>
            <a:ext cx="9572692" cy="612616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14—18 очков</a:t>
            </a:r>
            <a:endParaRPr lang="ru-RU" sz="4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700" dirty="0" smtClean="0">
                <a:solidFill>
                  <a:srgbClr val="003300"/>
                </a:solidFill>
              </a:rPr>
              <a:t>   </a:t>
            </a:r>
            <a:r>
              <a:rPr lang="ru-RU" sz="2800" dirty="0" smtClean="0">
                <a:solidFill>
                  <a:srgbClr val="003300"/>
                </a:solidFill>
              </a:rPr>
              <a:t>        У Вас нормальная коммуникабельность. Вы убеждены, что с любым </a:t>
            </a:r>
            <a:r>
              <a:rPr lang="ru-RU" sz="2800" b="1" dirty="0" smtClean="0">
                <a:solidFill>
                  <a:srgbClr val="003300"/>
                </a:solidFill>
              </a:rPr>
              <a:t>родителем всегда можно найти </a:t>
            </a:r>
            <a:r>
              <a:rPr lang="ru-RU" sz="2800" i="1" dirty="0" smtClean="0">
                <a:solidFill>
                  <a:srgbClr val="003300"/>
                </a:solidFill>
              </a:rPr>
              <a:t>«общий язык»</a:t>
            </a:r>
            <a:r>
              <a:rPr lang="ru-RU" sz="2800" dirty="0" smtClean="0">
                <a:solidFill>
                  <a:srgbClr val="003300"/>
                </a:solidFill>
              </a:rPr>
              <a:t>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           Вы охотно  выслушиваете </a:t>
            </a:r>
            <a:r>
              <a:rPr lang="ru-RU" sz="2800" b="1" dirty="0" smtClean="0">
                <a:solidFill>
                  <a:srgbClr val="003300"/>
                </a:solidFill>
              </a:rPr>
              <a:t>родителей</a:t>
            </a:r>
            <a:r>
              <a:rPr lang="ru-RU" sz="2800" dirty="0" smtClean="0">
                <a:solidFill>
                  <a:srgbClr val="003300"/>
                </a:solidFill>
              </a:rPr>
              <a:t>, достаточно терпеливы в </a:t>
            </a:r>
            <a:r>
              <a:rPr lang="ru-RU" sz="2800" b="1" dirty="0" smtClean="0">
                <a:solidFill>
                  <a:srgbClr val="003300"/>
                </a:solidFill>
              </a:rPr>
              <a:t>общении с ними</a:t>
            </a:r>
            <a:r>
              <a:rPr lang="ru-RU" sz="2800" dirty="0" smtClean="0">
                <a:solidFill>
                  <a:srgbClr val="003300"/>
                </a:solidFill>
              </a:rPr>
              <a:t>, умеете отстоять свою точку зрения, не навязывая ее при этом другому. И индивидуальное и коллективное </a:t>
            </a:r>
            <a:r>
              <a:rPr lang="ru-RU" sz="2800" b="1" dirty="0" smtClean="0">
                <a:solidFill>
                  <a:srgbClr val="003300"/>
                </a:solidFill>
              </a:rPr>
              <a:t>общение с родителями</a:t>
            </a:r>
            <a:r>
              <a:rPr lang="ru-RU" sz="2800" dirty="0" smtClean="0">
                <a:solidFill>
                  <a:srgbClr val="003300"/>
                </a:solidFill>
              </a:rPr>
              <a:t> не вызывает у Вас неприятных переживаний. 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3300"/>
                </a:solidFill>
              </a:rPr>
              <a:t>          Родители</a:t>
            </a:r>
            <a:r>
              <a:rPr lang="ru-RU" sz="2800" dirty="0" smtClean="0">
                <a:solidFill>
                  <a:srgbClr val="003300"/>
                </a:solidFill>
              </a:rPr>
              <a:t> также стремятся поддерживать контакты с Вами, ищут Вашего совета, поддержки. В то же время Вы не любите многословия, излишней эмоциональности, стремитесь избегать ненужных конфликтов.</a:t>
            </a:r>
          </a:p>
          <a:p>
            <a:pPr>
              <a:buNone/>
            </a:pP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597352"/>
            <a:ext cx="37799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428604"/>
            <a:ext cx="9286908" cy="6429396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9—13 очков</a:t>
            </a:r>
            <a:endParaRPr lang="ru-RU" sz="4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       Вы бываете весьма общительны. </a:t>
            </a:r>
            <a:r>
              <a:rPr lang="ru-RU" sz="2800" b="1" dirty="0" smtClean="0">
                <a:solidFill>
                  <a:srgbClr val="003300"/>
                </a:solidFill>
              </a:rPr>
              <a:t>Постоянно</a:t>
            </a:r>
            <a:r>
              <a:rPr lang="ru-RU" sz="2800" dirty="0" smtClean="0">
                <a:solidFill>
                  <a:srgbClr val="003300"/>
                </a:solidFill>
              </a:rPr>
              <a:t> стремитесь вступить в беседу с </a:t>
            </a:r>
            <a:r>
              <a:rPr lang="ru-RU" sz="2800" b="1" dirty="0" smtClean="0">
                <a:solidFill>
                  <a:srgbClr val="003300"/>
                </a:solidFill>
              </a:rPr>
              <a:t>родителями</a:t>
            </a:r>
            <a:r>
              <a:rPr lang="ru-RU" sz="2800" dirty="0" smtClean="0">
                <a:solidFill>
                  <a:srgbClr val="003300"/>
                </a:solidFill>
              </a:rPr>
              <a:t>, но часто эти беседы носят бессодержательный характер. Вы любите бывать в центре внимания, никому не отказываете в просьбах, хотя не всегда можете их выполнить.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      Стремитесь высказать </a:t>
            </a:r>
            <a:r>
              <a:rPr lang="ru-RU" sz="2800" b="1" dirty="0" smtClean="0">
                <a:solidFill>
                  <a:srgbClr val="003300"/>
                </a:solidFill>
              </a:rPr>
              <a:t>родителям</a:t>
            </a:r>
            <a:r>
              <a:rPr lang="ru-RU" sz="2800" dirty="0" smtClean="0">
                <a:solidFill>
                  <a:srgbClr val="003300"/>
                </a:solidFill>
              </a:rPr>
              <a:t> собственное мнение о том, как они воспитывают детей, в любой ситуации дать совет, что способно вызывать у них раздражение.              Вы вспыльчивы, но отходчивы. Вам недостает терпения и отваги при столкновении с серьезными проблемами. При желании, однако, Вы умеете выстраивать содержательное </a:t>
            </a:r>
            <a:r>
              <a:rPr lang="ru-RU" sz="2800" b="1" dirty="0" smtClean="0">
                <a:solidFill>
                  <a:srgbClr val="003300"/>
                </a:solidFill>
              </a:rPr>
              <a:t>общение</a:t>
            </a:r>
            <a:r>
              <a:rPr lang="ru-RU" sz="2800" dirty="0" smtClean="0">
                <a:solidFill>
                  <a:srgbClr val="0033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6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16. русский язык</Template>
  <TotalTime>533</TotalTime>
  <Words>517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нач.школа 16. русский язык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Admin</cp:lastModifiedBy>
  <cp:revision>95</cp:revision>
  <dcterms:created xsi:type="dcterms:W3CDTF">2010-11-04T20:06:17Z</dcterms:created>
  <dcterms:modified xsi:type="dcterms:W3CDTF">2023-01-23T09:21:09Z</dcterms:modified>
</cp:coreProperties>
</file>