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8" r:id="rId1"/>
  </p:sldMasterIdLst>
  <p:sldIdLst>
    <p:sldId id="274" r:id="rId2"/>
    <p:sldId id="259" r:id="rId3"/>
    <p:sldId id="257" r:id="rId4"/>
    <p:sldId id="317" r:id="rId5"/>
    <p:sldId id="318" r:id="rId6"/>
    <p:sldId id="319" r:id="rId7"/>
    <p:sldId id="320" r:id="rId8"/>
    <p:sldId id="321" r:id="rId9"/>
    <p:sldId id="322" r:id="rId10"/>
    <p:sldId id="323" r:id="rId11"/>
    <p:sldId id="324" r:id="rId12"/>
    <p:sldId id="325" r:id="rId13"/>
    <p:sldId id="329" r:id="rId14"/>
    <p:sldId id="326" r:id="rId15"/>
    <p:sldId id="327" r:id="rId16"/>
    <p:sldId id="328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FFCC66"/>
    <a:srgbClr val="CC6600"/>
    <a:srgbClr val="8F45C7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997" autoAdjust="0"/>
    <p:restoredTop sz="94660"/>
  </p:normalViewPr>
  <p:slideViewPr>
    <p:cSldViewPr>
      <p:cViewPr>
        <p:scale>
          <a:sx n="80" d="100"/>
          <a:sy n="80" d="100"/>
        </p:scale>
        <p:origin x="-1656" y="-22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6889870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303010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11830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404457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029166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119539177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9879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0288623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128964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0411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831112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323450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964391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070273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68560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389286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3783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5523C7E5-FE15-4952-B809-67C81D1AC05A}" type="datetimeFigureOut">
              <a:rPr lang="ru-RU" smtClean="0"/>
              <a:pPr/>
              <a:t>27.10.2024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A6A6A00-2874-40A0-8948-FBA3380E3B5E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33044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9" r:id="rId1"/>
    <p:sldLayoutId id="2147483680" r:id="rId2"/>
    <p:sldLayoutId id="2147483681" r:id="rId3"/>
    <p:sldLayoutId id="2147483682" r:id="rId4"/>
    <p:sldLayoutId id="2147483683" r:id="rId5"/>
    <p:sldLayoutId id="2147483684" r:id="rId6"/>
    <p:sldLayoutId id="2147483685" r:id="rId7"/>
    <p:sldLayoutId id="2147483686" r:id="rId8"/>
    <p:sldLayoutId id="2147483687" r:id="rId9"/>
    <p:sldLayoutId id="2147483688" r:id="rId10"/>
    <p:sldLayoutId id="2147483689" r:id="rId11"/>
    <p:sldLayoutId id="2147483690" r:id="rId12"/>
    <p:sldLayoutId id="2147483691" r:id="rId13"/>
    <p:sldLayoutId id="2147483692" r:id="rId14"/>
    <p:sldLayoutId id="2147483693" r:id="rId15"/>
    <p:sldLayoutId id="2147483694" r:id="rId16"/>
    <p:sldLayoutId id="2147483695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174" r="8828"/>
          <a:stretch/>
        </p:blipFill>
        <p:spPr>
          <a:xfrm>
            <a:off x="0" y="-26775"/>
            <a:ext cx="9144000" cy="688576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9552" y="332656"/>
            <a:ext cx="8280920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6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</a:t>
            </a: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ru-RU" sz="3200" b="1" dirty="0" smtClean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48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«Хлеб - кормилец»  </a:t>
            </a:r>
            <a:endParaRPr lang="ru-RU" sz="48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004047" y="4450759"/>
            <a:ext cx="3829609" cy="1323439"/>
          </a:xfrm>
          <a:prstGeom prst="rect">
            <a:avLst/>
          </a:prstGeom>
          <a:blipFill>
            <a:blip r:embed="rId3" cstate="print"/>
            <a:tile tx="0" ty="0" sx="100000" sy="100000" flip="none" algn="tl"/>
          </a:blipFill>
        </p:spPr>
        <p:txBody>
          <a:bodyPr wrap="square">
            <a:spAutoFit/>
          </a:bodyPr>
          <a:lstStyle/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Разработали  воспитатели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одготовительной группы</a:t>
            </a:r>
            <a:endParaRPr lang="ru-RU" sz="2000" b="1" dirty="0">
              <a:solidFill>
                <a:schemeClr val="accent5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Шероухова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Д.О., </a:t>
            </a:r>
          </a:p>
          <a:p>
            <a:pPr lvl="0" algn="r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000" b="1" dirty="0" err="1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Пагубина</a:t>
            </a:r>
            <a:r>
              <a:rPr lang="ru-RU" sz="2000" b="1" dirty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З.Р.</a:t>
            </a:r>
          </a:p>
        </p:txBody>
      </p:sp>
    </p:spTree>
    <p:extLst>
      <p:ext uri="{BB962C8B-B14F-4D97-AF65-F5344CB8AC3E}">
        <p14:creationId xmlns:p14="http://schemas.microsoft.com/office/powerpoint/2010/main" xmlns="" val="2752486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-12463" y="-1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Фотоотчет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sz="1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2910" y="112067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«Ах, пирожки – румяные бочки!»</a:t>
            </a:r>
          </a:p>
          <a:p>
            <a:pPr marL="342900" indent="-342900">
              <a:buFont typeface="Arial" pitchFamily="34" charset="0"/>
              <a:buChar char="•"/>
            </a:pPr>
            <a:endParaRPr lang="ru-RU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0" name="AutoShape 2" descr="https://sun9-7.userapi.com/impg/MbkRfQtrF0AT9Wz-wBeR-u_BhwFsO20tpMZxdg/ZYq9EdPS2NA.jpg?size=1280x960&amp;quality=95&amp;sign=4c73b66f5fe8fa19d01acef1871bd4fe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https://sun9-7.userapi.com/impg/MbkRfQtrF0AT9Wz-wBeR-u_BhwFsO20tpMZxdg/ZYq9EdPS2NA.jpg?size=1280x960&amp;quality=95&amp;sign=4c73b66f5fe8fa19d01acef1871bd4fe&amp;type=album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8" name="Рисунок 7" descr="https://sun9-7.userapi.com/impg/MbkRfQtrF0AT9Wz-wBeR-u_BhwFsO20tpMZxdg/ZYq9EdPS2NA.jpg?size=1280x960&amp;quality=95&amp;sign=4c73b66f5fe8fa19d01acef1871bd4fe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2132856"/>
            <a:ext cx="4896544" cy="3600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 descr="https://sun9-15.userapi.com/impg/GBshLj1711GdLb-RQ92roZg3SbcJea4xl9RlYQ/FHCbaiTnpXM.jpg?size=810x1080&amp;quality=95&amp;sign=ca412d4d448d81d7cb0352dc7b4287a9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52120" y="2132856"/>
            <a:ext cx="2592288" cy="345638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840452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-12463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Фотоотчет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sz="1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2910" y="11206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«Золотое поле»</a:t>
            </a:r>
          </a:p>
        </p:txBody>
      </p:sp>
      <p:pic>
        <p:nvPicPr>
          <p:cNvPr id="8" name="Рисунок 7" descr="https://sun9-52.userapi.com/impg/T2rP8VumuiJ-36XBNeJvVoywg1ZQAQy7gycP1g/CLORgUb8KQ8.jpg?size=1280x960&amp;quality=95&amp;sign=6ad5b00a401d34f222148ffaf5a926fa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772816"/>
            <a:ext cx="6480720" cy="4680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70804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-12463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Фотоотчет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sz="1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12067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solidFill>
                  <a:schemeClr val="bg1"/>
                </a:solidFill>
              </a:rPr>
              <a:t>Занятие «Хлеб — всему голова. Сами хлеб мы испечем»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8" name="Рисунок 7" descr="https://sun9-5.userapi.com/impg/BMz9JZWmd0_ZdVe-bq_B2IkCbOabksxJ1h26jw/7TYYpfr_xCo.jpg?size=810x1080&amp;quality=95&amp;sign=25e3d6edd77dfd134fa79dc5544683f8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6016" y="1772816"/>
            <a:ext cx="3528392" cy="50851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2" name="Picture 2" descr="https://sun9-70.userapi.com/impg/H6ZrgjPKVNHjlKl4go2OCQsD-db-5S3Vv-LoCA/U1E4agAFttE.jpg?size=810x1080&amp;quality=95&amp;sign=72471356f459f24f195aa75af0c87c3a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769435"/>
            <a:ext cx="3816424" cy="508856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07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-12463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Фотоотчет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sz="1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187624" y="1120676"/>
            <a:ext cx="72008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err="1" smtClean="0">
                <a:solidFill>
                  <a:schemeClr val="bg1"/>
                </a:solidFill>
              </a:rPr>
              <a:t>Лэпбук</a:t>
            </a:r>
            <a:r>
              <a:rPr lang="ru-RU" dirty="0" smtClean="0">
                <a:solidFill>
                  <a:schemeClr val="bg1"/>
                </a:solidFill>
              </a:rPr>
              <a:t> «Хлеб всему голова»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1026" name="Picture 2" descr="https://sun9-55.userapi.com/impg/nn10fMGRdjXhMDPwCo3Fa4EUdyWd-r7NT-nI3Q/_hqf0sHXF-8.jpg?size=1280x960&amp;quality=95&amp;sign=93020280e16b7fae57d9728b8c45f908&amp;type=albu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03648" y="1997459"/>
            <a:ext cx="6480720" cy="486054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110731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0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45320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План проекта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sz="1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3. Заключительный этап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Угощение сотрудников булочками собственного приготовления.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Подведение итогов.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0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Анализ результатов.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6064999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0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3095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Взаимодействие с родителями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Консультация для родителей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0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«Хлеб кормилец» </a:t>
            </a:r>
            <a:endParaRPr lang="ru-RU" sz="2000" b="1" dirty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14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sz="1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Рисунок 4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9532" y="2708920"/>
            <a:ext cx="8424936" cy="26062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73020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0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Результаты проекта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sz="1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дети проявили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интерес к хлебу, истории его происхождения;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• 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детей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сформировалось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представление о ценности хлеба;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дети познакомились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с процессом производства хлеба;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детей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сформировалось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уважительное отношение к хлебу;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детей сформировалось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уважение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к труду людей, имеющих причастность к производству хлеба.</a:t>
            </a:r>
          </a:p>
        </p:txBody>
      </p:sp>
    </p:spTree>
    <p:extLst>
      <p:ext uri="{BB962C8B-B14F-4D97-AF65-F5344CB8AC3E}">
        <p14:creationId xmlns:p14="http://schemas.microsoft.com/office/powerpoint/2010/main" xmlns="" val="2465725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0" y="0"/>
            <a:ext cx="9144000" cy="7065785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683568" y="404664"/>
            <a:ext cx="8136904" cy="47920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2800" b="1" u="sng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Паспорт  </a:t>
            </a:r>
            <a:r>
              <a:rPr lang="ru-RU" sz="2800" b="1" u="sng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проекта</a:t>
            </a:r>
          </a:p>
          <a:p>
            <a:pPr algn="ctr">
              <a:lnSpc>
                <a:spcPct val="115000"/>
              </a:lnSpc>
              <a:spcAft>
                <a:spcPts val="1000"/>
              </a:spcAft>
            </a:pPr>
            <a:endParaRPr lang="ru-RU" sz="28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defRPr/>
            </a:pP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Название  проекта: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«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 - кормилец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»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Тип проекта: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Познавательно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– исследовательский</a:t>
            </a:r>
          </a:p>
          <a:p>
            <a:pPr lvl="0">
              <a:lnSpc>
                <a:spcPct val="15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. </a:t>
            </a: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Продолжительность: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 01 октября - 31 октября 2024 г.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</a:t>
            </a:r>
            <a:r>
              <a:rPr lang="ru-RU" sz="2400" b="1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Участники проекта: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педагоги,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дети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подготовительной группы , родители.</a:t>
            </a:r>
            <a:endParaRPr lang="ru-RU" sz="2400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>
              <a:lnSpc>
                <a:spcPct val="150000"/>
              </a:lnSpc>
              <a:spcAft>
                <a:spcPts val="1000"/>
              </a:spcAft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Возраст воспитанников: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6 - 7 </a:t>
            </a: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лет</a:t>
            </a:r>
          </a:p>
        </p:txBody>
      </p:sp>
    </p:spTree>
    <p:extLst>
      <p:ext uri="{BB962C8B-B14F-4D97-AF65-F5344CB8AC3E}">
        <p14:creationId xmlns:p14="http://schemas.microsoft.com/office/powerpoint/2010/main" xmlns="" val="10353766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0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Цель и задачи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проекта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100" b="1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Цель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 углубление представлений детей о хлебе как ценном продукте питания.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Образовательные: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формировать представление о ценности хлеба для человека;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расширить представление о процессе производства хлеба;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формировать представление о разновидностях хлебобулочных изделий;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формировать представление о рецептуре приготовления хлеба.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Развивающие: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развивать навыки исследовательской деятельности;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развивать творческие способности;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развивать когнитивные процессы: память, внимание, воображение, мышление;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содействовать развитию речи;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развивать мелкую моторику.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Воспитательные: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воспитывать уважительное отношение к хлебу;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воспитывать уважение к труду людей, имеющих причастность к производству хлеба.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109583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0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66479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Актуальность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100" b="1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Цель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 углубление представлений детей о хлебе как ценном продукте питания.</a:t>
            </a:r>
          </a:p>
          <a:p>
            <a:r>
              <a:rPr lang="ru-RU" b="1" dirty="0">
                <a:solidFill>
                  <a:schemeClr val="accent6">
                    <a:lumMod val="50000"/>
                  </a:schemeClr>
                </a:solidFill>
              </a:rPr>
              <a:t>Задачи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: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Образовательные: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формировать представление о ценности хлеба для человека;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расширить представление о процессе производства хлеба;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формировать представление о разновидностях хлебобулочных изделий;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формировать представление о рецептуре приготовления хлеба.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Развивающие: 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развивать навыки исследовательской деятельности;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развивать творческие способности;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развивать когнитивные процессы: память, внимание, воображение, мышление;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содействовать развитию речи;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развивать мелкую моторику.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Воспитательные: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воспитывать уважительное отношение к хлебу;</a:t>
            </a:r>
          </a:p>
          <a:p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	воспитывать уважение к труду людей, имеющих причастность к производству хлеба.</a:t>
            </a:r>
            <a:endParaRPr lang="ru-RU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51797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0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47166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Предполагаемые </a:t>
            </a: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результаты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sz="1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дети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проявят интерес к хлебу, истории его происхождения;</a:t>
            </a:r>
          </a:p>
          <a:p>
            <a:pPr>
              <a:lnSpc>
                <a:spcPct val="200000"/>
              </a:lnSpc>
            </a:pP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• 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детей сформируется представление о ценности хлеба;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дети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познакомятся с процессом производства хлеба;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детей сформируется уважительное отношение к хлебу;</a:t>
            </a:r>
          </a:p>
          <a:p>
            <a:pPr>
              <a:lnSpc>
                <a:spcPct val="200000"/>
              </a:lnSpc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•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</a:rPr>
              <a:t> у 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</a:rPr>
              <a:t>детей сформируется уважение к труду людей, имеющих причастность к производству хлеба.</a:t>
            </a:r>
          </a:p>
        </p:txBody>
      </p:sp>
    </p:spTree>
    <p:extLst>
      <p:ext uri="{BB962C8B-B14F-4D97-AF65-F5344CB8AC3E}">
        <p14:creationId xmlns:p14="http://schemas.microsoft.com/office/powerpoint/2010/main" xmlns="" val="4037817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0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50860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План проекта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sz="1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 marL="342900" indent="-342900">
              <a:lnSpc>
                <a:spcPct val="200000"/>
              </a:lnSpc>
              <a:buAutoNum type="arabicPeriod"/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Подготовительный этап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Изучение методической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литературы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с детьми во время утреннего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круга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Подготовка материалов для </a:t>
            </a:r>
            <a:r>
              <a:rPr lang="ru-RU" sz="2400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проекта</a:t>
            </a:r>
          </a:p>
          <a:p>
            <a:pPr marL="342900" indent="-342900">
              <a:lnSpc>
                <a:spcPct val="200000"/>
              </a:lnSpc>
              <a:buFont typeface="Arial" pitchFamily="34" charset="0"/>
              <a:buChar char="•"/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48076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0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5296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План проекта</a:t>
            </a:r>
          </a:p>
          <a:p>
            <a:endParaRPr lang="ru-RU" sz="1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 algn="just">
              <a:lnSpc>
                <a:spcPct val="200000"/>
              </a:lnSpc>
            </a:pPr>
            <a:r>
              <a:rPr lang="ru-RU" sz="24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2. Основной этап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«Знакомьтесь: его Величество Хлеб»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Виртуальная </a:t>
            </a:r>
            <a:r>
              <a:rPr lang="ru-RU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экскурсия «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Пензенский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Хлебзавод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«Хлеб - кормилец»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и обсуждение картины Т. Н.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Яблонскои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̆ «Хлеб»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Лепка «Ах, пирожки – румяные бочки!»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Консультация «Про хлеб и его значение»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Занятие по познавательно - исследовательской деятельности «Долгий путь хлеба от поля до стола»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Рассматривание и обсуждение картины М.В. Данциг «Золотая земля»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Рисование «Золотое поле»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Оформление информационного стенда «Из истории пирога»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Познавательно – исследовательская деятельность: «Печем булочки».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Беседа «Берегите хлеб!»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Викторина «Хлеб — всему голова»</a:t>
            </a:r>
            <a:endParaRPr lang="ru-RU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88760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-12463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Фотоотчет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sz="1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2910" y="1120676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/>
            <a:r>
              <a:rPr lang="ru-RU" dirty="0">
                <a:solidFill>
                  <a:srgbClr val="C62324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Беседа «Знакомьтесь: его Величество Хлеб»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2591" y="2132856"/>
            <a:ext cx="4992555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715968" y="2132856"/>
            <a:ext cx="280831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05828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9558" r="9558"/>
          <a:stretch/>
        </p:blipFill>
        <p:spPr>
          <a:xfrm>
            <a:off x="-12463" y="0"/>
            <a:ext cx="9144000" cy="7065785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467544" y="1305342"/>
            <a:ext cx="828092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87524" y="450250"/>
            <a:ext cx="8676964" cy="21313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1125"/>
              </a:spcBef>
              <a:spcAft>
                <a:spcPts val="1125"/>
              </a:spcAft>
            </a:pPr>
            <a:r>
              <a:rPr lang="ru-RU" sz="2800" b="1" dirty="0" smtClean="0">
                <a:solidFill>
                  <a:schemeClr val="accent6">
                    <a:lumMod val="50000"/>
                  </a:schemeClr>
                </a:solidFill>
                <a:latin typeface="Times New Roman"/>
                <a:ea typeface="Calibri"/>
              </a:rPr>
              <a:t>Фотоотчет</a:t>
            </a:r>
          </a:p>
          <a:p>
            <a:pPr algn="ctr">
              <a:spcBef>
                <a:spcPts val="1125"/>
              </a:spcBef>
              <a:spcAft>
                <a:spcPts val="1125"/>
              </a:spcAft>
            </a:pPr>
            <a:endParaRPr lang="ru-RU" sz="2800" b="1" dirty="0" smtClean="0">
              <a:solidFill>
                <a:schemeClr val="accent6">
                  <a:lumMod val="50000"/>
                </a:schemeClr>
              </a:solidFill>
              <a:latin typeface="Times New Roman"/>
              <a:ea typeface="Calibri"/>
            </a:endParaRPr>
          </a:p>
          <a:p>
            <a:endParaRPr lang="ru-RU" sz="100" dirty="0">
              <a:solidFill>
                <a:schemeClr val="accent6">
                  <a:lumMod val="50000"/>
                </a:schemeClr>
              </a:solidFill>
              <a:latin typeface="Times New Roman"/>
              <a:cs typeface="Times New Roman" pitchFamily="18" charset="0"/>
            </a:endParaRPr>
          </a:p>
          <a:p>
            <a:pPr>
              <a:lnSpc>
                <a:spcPct val="200000"/>
              </a:lnSpc>
            </a:pPr>
            <a:endParaRPr lang="ru-RU" sz="2400" b="1" dirty="0" smtClean="0">
              <a:solidFill>
                <a:schemeClr val="accent6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312910" y="1120676"/>
            <a:ext cx="542744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Виртуальная экскурсия «Пензенский </a:t>
            </a:r>
            <a:r>
              <a:rPr lang="ru-RU" dirty="0" err="1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Хлебзавод</a:t>
            </a:r>
            <a:r>
              <a:rPr lang="ru-RU" dirty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</p:txBody>
      </p:sp>
      <p:pic>
        <p:nvPicPr>
          <p:cNvPr id="8" name="Рисунок 7" descr="https://sun9-20.userapi.com/impg/TWZl57NmgqIMvTqkV63iP4DX4ZB5U2QTkDwQsQ/GhAip_F7dcA.jpg?size=1280x960&amp;quality=95&amp;sign=9829ede95c08fbd1edb45515df2a3762&amp;type=album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35696" y="2060848"/>
            <a:ext cx="604867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xmlns="" val="2811722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1494</TotalTime>
  <Words>446</Words>
  <Application>Microsoft Office PowerPoint</Application>
  <PresentationFormat>Экран (4:3)</PresentationFormat>
  <Paragraphs>132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Сектор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HP</dc:creator>
  <cp:lastModifiedBy>User</cp:lastModifiedBy>
  <cp:revision>154</cp:revision>
  <dcterms:created xsi:type="dcterms:W3CDTF">2022-01-23T09:46:24Z</dcterms:created>
  <dcterms:modified xsi:type="dcterms:W3CDTF">2024-10-27T18:32:46Z</dcterms:modified>
</cp:coreProperties>
</file>