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6" r:id="rId3"/>
    <p:sldId id="258" r:id="rId4"/>
    <p:sldId id="259" r:id="rId5"/>
    <p:sldId id="274" r:id="rId6"/>
    <p:sldId id="273" r:id="rId7"/>
    <p:sldId id="260" r:id="rId8"/>
    <p:sldId id="266" r:id="rId9"/>
    <p:sldId id="265" r:id="rId10"/>
    <p:sldId id="262" r:id="rId11"/>
    <p:sldId id="261" r:id="rId12"/>
    <p:sldId id="263" r:id="rId13"/>
    <p:sldId id="264" r:id="rId14"/>
    <p:sldId id="268" r:id="rId15"/>
    <p:sldId id="267" r:id="rId16"/>
    <p:sldId id="269" r:id="rId17"/>
    <p:sldId id="271" r:id="rId18"/>
    <p:sldId id="275"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66"/>
    <a:srgbClr val="FFCC66"/>
    <a:srgbClr val="E6D82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788" y="-312"/>
      </p:cViewPr>
      <p:guideLst>
        <p:guide orient="horz" pos="2160"/>
        <p:guide pos="2880"/>
      </p:guideLst>
    </p:cSldViewPr>
  </p:slideViewPr>
  <p:notesTextViewPr>
    <p:cViewPr>
      <p:scale>
        <a:sx n="1" d="1"/>
        <a:sy n="1" d="1"/>
      </p:scale>
      <p:origin x="0" y="9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7D9780-64E6-49AA-B9EF-55DB8AA4BFE8}" type="datetimeFigureOut">
              <a:rPr lang="ru-RU" smtClean="0"/>
              <a:pPr/>
              <a:t>27.01.2024</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A77A03-F5D0-4ABA-BF28-50DC251D3795}" type="slidenum">
              <a:rPr lang="ru-RU" smtClean="0"/>
              <a:pPr/>
              <a:t>‹#›</a:t>
            </a:fld>
            <a:endParaRPr lang="ru-RU" dirty="0"/>
          </a:p>
        </p:txBody>
      </p:sp>
    </p:spTree>
    <p:extLst>
      <p:ext uri="{BB962C8B-B14F-4D97-AF65-F5344CB8AC3E}">
        <p14:creationId xmlns:p14="http://schemas.microsoft.com/office/powerpoint/2010/main" xmlns="" val="3621073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Русский народный костюм - хранитель истории.  </a:t>
            </a:r>
          </a:p>
          <a:p>
            <a:r>
              <a:rPr lang="ru-RU" sz="1200" kern="1200" dirty="0" smtClean="0">
                <a:solidFill>
                  <a:schemeClr val="tx1"/>
                </a:solidFill>
                <a:effectLst/>
                <a:latin typeface="+mn-lt"/>
                <a:ea typeface="+mn-ea"/>
                <a:cs typeface="+mn-cs"/>
              </a:rPr>
              <a:t>- Сегодня мы отправимся с вами в историю русской одежды. А встречает нас девица - красавица!  </a:t>
            </a: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1</a:t>
            </a:fld>
            <a:endParaRPr lang="ru-RU" dirty="0"/>
          </a:p>
        </p:txBody>
      </p:sp>
    </p:spTree>
    <p:extLst>
      <p:ext uri="{BB962C8B-B14F-4D97-AF65-F5344CB8AC3E}">
        <p14:creationId xmlns:p14="http://schemas.microsoft.com/office/powerpoint/2010/main" xmlns="" val="2276050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ts val="132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По одежке встречают!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По одежде встречные узнавали, откуда происходит женщина, крестьянка или горожанка, богата или бедна. Выходной одежде придавали особое значение все.  Достаточно было один раз взглянуть на одежду человека, чтобы понять, кто он, из какой местности. Такая «визитная карточка» позволяла сразу решить, как вести себя с незнакомым человеком.</a:t>
            </a:r>
          </a:p>
          <a:p>
            <a:pPr algn="l">
              <a:lnSpc>
                <a:spcPts val="1320"/>
              </a:lnSpc>
              <a:spcAft>
                <a:spcPts val="0"/>
              </a:spcAft>
            </a:pPr>
            <a:endParaRPr lang="ru-RU" sz="1100"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10</a:t>
            </a:fld>
            <a:endParaRPr lang="ru-RU" dirty="0"/>
          </a:p>
        </p:txBody>
      </p:sp>
    </p:spTree>
    <p:extLst>
      <p:ext uri="{BB962C8B-B14F-4D97-AF65-F5344CB8AC3E}">
        <p14:creationId xmlns:p14="http://schemas.microsoft.com/office/powerpoint/2010/main" xmlns="" val="4092918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Ценилась одежда в старину очень высоко. Ее берегли, многократно чинили. Как мужская, так и женская дорогие одежды лежали в сундуках. </a:t>
            </a:r>
          </a:p>
          <a:p>
            <a:r>
              <a:rPr lang="ru-RU" sz="1200" kern="1200" dirty="0" smtClean="0">
                <a:solidFill>
                  <a:schemeClr val="tx1"/>
                </a:solidFill>
                <a:effectLst/>
                <a:latin typeface="+mn-lt"/>
                <a:ea typeface="+mn-ea"/>
                <a:cs typeface="+mn-cs"/>
              </a:rPr>
              <a:t>Она переходили по наследству из поколения в поколение. Одежда являлась предметом богатства дома.</a:t>
            </a:r>
          </a:p>
          <a:p>
            <a:r>
              <a:rPr lang="ru-RU" sz="1200" kern="1200" dirty="0" smtClean="0">
                <a:solidFill>
                  <a:schemeClr val="tx1"/>
                </a:solidFill>
                <a:effectLst/>
                <a:latin typeface="+mn-lt"/>
                <a:ea typeface="+mn-ea"/>
                <a:cs typeface="+mn-cs"/>
              </a:rPr>
              <a:t>Ее доставали только по большим праздникам и торжественным случаям, когда нужно было себя показать. Костюм был в старину показным. </a:t>
            </a:r>
          </a:p>
          <a:p>
            <a:r>
              <a:rPr lang="ru-RU" sz="1200" kern="1200" dirty="0" smtClean="0">
                <a:solidFill>
                  <a:schemeClr val="tx1"/>
                </a:solidFill>
                <a:effectLst/>
                <a:latin typeface="+mn-lt"/>
                <a:ea typeface="+mn-ea"/>
                <a:cs typeface="+mn-cs"/>
              </a:rPr>
              <a:t> По степени изношенности все её разделяли на  </a:t>
            </a:r>
            <a:r>
              <a:rPr lang="ru-RU" sz="1200" kern="1200" dirty="0" err="1" smtClean="0">
                <a:solidFill>
                  <a:schemeClr val="tx1"/>
                </a:solidFill>
                <a:effectLst/>
                <a:latin typeface="+mn-lt"/>
                <a:ea typeface="+mn-ea"/>
                <a:cs typeface="+mn-cs"/>
              </a:rPr>
              <a:t>ветшалое</a:t>
            </a:r>
            <a:r>
              <a:rPr lang="ru-RU" sz="1200" kern="1200" dirty="0" smtClean="0">
                <a:solidFill>
                  <a:schemeClr val="tx1"/>
                </a:solidFill>
                <a:effectLst/>
                <a:latin typeface="+mn-lt"/>
                <a:ea typeface="+mn-ea"/>
                <a:cs typeface="+mn-cs"/>
              </a:rPr>
              <a:t>  платье (старое, изношенное), вседневное (повседневное-на каждый день) и лучшее (нарядное). Даже если эти вещи изнашивались, то их чинили.</a:t>
            </a:r>
          </a:p>
          <a:p>
            <a:r>
              <a:rPr lang="ru-RU" sz="1200" kern="1200" dirty="0" smtClean="0">
                <a:solidFill>
                  <a:schemeClr val="tx1"/>
                </a:solidFill>
                <a:effectLst/>
                <a:latin typeface="+mn-lt"/>
                <a:ea typeface="+mn-ea"/>
                <a:cs typeface="+mn-cs"/>
              </a:rPr>
              <a:t>- Как вы думаете, что значит чинили?  </a:t>
            </a: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11</a:t>
            </a:fld>
            <a:endParaRPr lang="ru-RU" dirty="0"/>
          </a:p>
        </p:txBody>
      </p:sp>
    </p:spTree>
    <p:extLst>
      <p:ext uri="{BB962C8B-B14F-4D97-AF65-F5344CB8AC3E}">
        <p14:creationId xmlns:p14="http://schemas.microsoft.com/office/powerpoint/2010/main" xmlns="" val="2748076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Во все времена люди ухаживали за своей одеждой, чтобы она выглядела красиво и опрятно. Стиральных машин тогда не было. Как вы думаете, где и как стирали белье? (Корыто, кадка). Сначала белье замачивали, чтобы оно лучше отстиралось</a:t>
            </a:r>
          </a:p>
          <a:p>
            <a:r>
              <a:rPr lang="ru-RU" sz="1200" kern="1200" dirty="0" smtClean="0">
                <a:solidFill>
                  <a:schemeClr val="tx1"/>
                </a:solidFill>
                <a:effectLst/>
                <a:latin typeface="+mn-lt"/>
                <a:ea typeface="+mn-ea"/>
                <a:cs typeface="+mn-cs"/>
              </a:rPr>
              <a:t>- Посмотрите на картинку, как вы думаете, где стирают белье? (Речка).</a:t>
            </a:r>
          </a:p>
          <a:p>
            <a:r>
              <a:rPr lang="ru-RU" sz="1200" kern="1200" dirty="0" smtClean="0">
                <a:solidFill>
                  <a:schemeClr val="tx1"/>
                </a:solidFill>
                <a:effectLst/>
                <a:latin typeface="+mn-lt"/>
                <a:ea typeface="+mn-ea"/>
                <a:cs typeface="+mn-cs"/>
              </a:rPr>
              <a:t>Складывали белье на большой камень и стучали по белью специальной палкой, а затем полоскали в речке, отжимали вручную и складывали в корзины.</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56A77A03-F5D0-4ABA-BF28-50DC251D3795}" type="slidenum">
              <a:rPr lang="ru-RU" smtClean="0"/>
              <a:pPr/>
              <a:t>12</a:t>
            </a:fld>
            <a:endParaRPr lang="ru-RU" dirty="0"/>
          </a:p>
        </p:txBody>
      </p:sp>
    </p:spTree>
    <p:extLst>
      <p:ext uri="{BB962C8B-B14F-4D97-AF65-F5344CB8AC3E}">
        <p14:creationId xmlns:p14="http://schemas.microsoft.com/office/powerpoint/2010/main" xmlns="" val="3787083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 На Руси были своеобразные приспособления для стирки, глажки и хранения белья. Наши предки издавна придумывали разные способы, чтобы вещи после стирки не оставались мятыми. Рубель называли катальной палкой, он служил для разглаживания складок на белье после его стирки. Одна сторона у него плоская, а другая в рубчик. Для глажки еще использовали валек, на который белье наматывали, а рубелем его прокатывали. Валек и рубль - два неразлучных друга.</a:t>
            </a:r>
          </a:p>
          <a:p>
            <a:r>
              <a:rPr lang="ru-RU" sz="1200" kern="1200" dirty="0" smtClean="0">
                <a:solidFill>
                  <a:schemeClr val="tx1"/>
                </a:solidFill>
                <a:effectLst/>
                <a:latin typeface="+mn-lt"/>
                <a:ea typeface="+mn-ea"/>
                <a:cs typeface="+mn-cs"/>
              </a:rPr>
              <a:t>           В полотняной стране</a:t>
            </a:r>
          </a:p>
          <a:p>
            <a:r>
              <a:rPr lang="ru-RU" sz="1200" kern="1200" dirty="0" smtClean="0">
                <a:solidFill>
                  <a:schemeClr val="tx1"/>
                </a:solidFill>
                <a:effectLst/>
                <a:latin typeface="+mn-lt"/>
                <a:ea typeface="+mn-ea"/>
                <a:cs typeface="+mn-cs"/>
              </a:rPr>
              <a:t>           По реке Простыне</a:t>
            </a:r>
          </a:p>
          <a:p>
            <a:r>
              <a:rPr lang="ru-RU" sz="1200" kern="1200" dirty="0" smtClean="0">
                <a:solidFill>
                  <a:schemeClr val="tx1"/>
                </a:solidFill>
                <a:effectLst/>
                <a:latin typeface="+mn-lt"/>
                <a:ea typeface="+mn-ea"/>
                <a:cs typeface="+mn-cs"/>
              </a:rPr>
              <a:t>           Плывет пароход:</a:t>
            </a:r>
          </a:p>
          <a:p>
            <a:r>
              <a:rPr lang="ru-RU" sz="1200" kern="1200" dirty="0" smtClean="0">
                <a:solidFill>
                  <a:schemeClr val="tx1"/>
                </a:solidFill>
                <a:effectLst/>
                <a:latin typeface="+mn-lt"/>
                <a:ea typeface="+mn-ea"/>
                <a:cs typeface="+mn-cs"/>
              </a:rPr>
              <a:t>          То назад, то вперед.</a:t>
            </a:r>
          </a:p>
          <a:p>
            <a:r>
              <a:rPr lang="ru-RU" sz="1200" kern="1200" dirty="0" smtClean="0">
                <a:solidFill>
                  <a:schemeClr val="tx1"/>
                </a:solidFill>
                <a:effectLst/>
                <a:latin typeface="+mn-lt"/>
                <a:ea typeface="+mn-ea"/>
                <a:cs typeface="+mn-cs"/>
              </a:rPr>
              <a:t>          А за ним такая гладь –</a:t>
            </a:r>
          </a:p>
          <a:p>
            <a:r>
              <a:rPr lang="ru-RU" sz="1200" kern="1200" dirty="0" smtClean="0">
                <a:solidFill>
                  <a:schemeClr val="tx1"/>
                </a:solidFill>
                <a:effectLst/>
                <a:latin typeface="+mn-lt"/>
                <a:ea typeface="+mn-ea"/>
                <a:cs typeface="+mn-cs"/>
              </a:rPr>
              <a:t>          Ни морщинки не видать.</a:t>
            </a:r>
          </a:p>
          <a:p>
            <a:r>
              <a:rPr lang="ru-RU" sz="1200" kern="1200" dirty="0" smtClean="0">
                <a:solidFill>
                  <a:schemeClr val="tx1"/>
                </a:solidFill>
                <a:effectLst/>
                <a:latin typeface="+mn-lt"/>
                <a:ea typeface="+mn-ea"/>
                <a:cs typeface="+mn-cs"/>
              </a:rPr>
              <a:t>                                                        (Утюг)</a:t>
            </a:r>
          </a:p>
          <a:p>
            <a:r>
              <a:rPr lang="ru-RU" sz="1200" kern="1200" dirty="0" smtClean="0">
                <a:solidFill>
                  <a:schemeClr val="tx1"/>
                </a:solidFill>
                <a:effectLst/>
                <a:latin typeface="+mn-lt"/>
                <a:ea typeface="+mn-ea"/>
                <a:cs typeface="+mn-cs"/>
              </a:rPr>
              <a:t>Утюги появились  позднее. Уже в те времена утюги были разными. Самым старым, наверное, можно считать цельнолитой чугунный. Он был очень тяжелым, потому что был цельнолитым из чугуна или бронзы и разогревался на открытом огне. А складывали в сундуки.</a:t>
            </a:r>
          </a:p>
          <a:p>
            <a:r>
              <a:rPr lang="ru-RU" sz="1200" kern="1200" dirty="0" smtClean="0">
                <a:solidFill>
                  <a:schemeClr val="tx1"/>
                </a:solidFill>
                <a:effectLst/>
                <a:latin typeface="+mn-lt"/>
                <a:ea typeface="+mn-ea"/>
                <a:cs typeface="+mn-cs"/>
              </a:rPr>
              <a:t>- Давайте покажем, как стирали и гладили белье. </a:t>
            </a:r>
          </a:p>
          <a:p>
            <a:r>
              <a:rPr lang="ru-RU" sz="1200" kern="1200" dirty="0" smtClean="0">
                <a:solidFill>
                  <a:schemeClr val="tx1"/>
                </a:solidFill>
                <a:effectLst/>
                <a:latin typeface="+mn-lt"/>
                <a:ea typeface="+mn-ea"/>
                <a:cs typeface="+mn-cs"/>
              </a:rPr>
              <a:t>Имитация движений   «Стирка» (замочили, постирали, прополоскали, отжали, встряхнули, повесили, сняли, погладили, сложили)   </a:t>
            </a:r>
          </a:p>
          <a:p>
            <a:r>
              <a:rPr lang="ru-RU" sz="1200" kern="1200" dirty="0" smtClean="0">
                <a:solidFill>
                  <a:schemeClr val="tx1"/>
                </a:solidFill>
                <a:effectLst/>
                <a:latin typeface="+mn-lt"/>
                <a:ea typeface="+mn-ea"/>
                <a:cs typeface="+mn-cs"/>
              </a:rPr>
              <a:t> </a:t>
            </a:r>
            <a:endParaRPr lang="ru-RU" sz="1200" b="0" dirty="0" smtClean="0">
              <a:effectLst/>
              <a:latin typeface="Times New Roman" panose="02020603050405020304" pitchFamily="18" charset="0"/>
              <a:ea typeface="Calibri"/>
              <a:cs typeface="Times New Roman" panose="02020603050405020304" pitchFamily="18" charset="0"/>
            </a:endParaRPr>
          </a:p>
          <a:p>
            <a:pPr algn="l"/>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13</a:t>
            </a:fld>
            <a:endParaRPr lang="ru-RU" dirty="0"/>
          </a:p>
        </p:txBody>
      </p:sp>
    </p:spTree>
    <p:extLst>
      <p:ext uri="{BB962C8B-B14F-4D97-AF65-F5344CB8AC3E}">
        <p14:creationId xmlns:p14="http://schemas.microsoft.com/office/powerpoint/2010/main" xmlns="" val="2130463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Отгадайте загадки старого бабушкиного сундучка!</a:t>
            </a:r>
          </a:p>
          <a:p>
            <a:r>
              <a:rPr lang="ru-RU" sz="1200" kern="1200" dirty="0" smtClean="0">
                <a:solidFill>
                  <a:schemeClr val="tx1"/>
                </a:solidFill>
                <a:effectLst/>
                <a:latin typeface="+mn-lt"/>
                <a:ea typeface="+mn-ea"/>
                <a:cs typeface="+mn-cs"/>
              </a:rPr>
              <a:t>-Из лыка свито                                                    </a:t>
            </a:r>
          </a:p>
          <a:p>
            <a:r>
              <a:rPr lang="ru-RU" sz="1200" kern="1200" dirty="0" smtClean="0">
                <a:solidFill>
                  <a:schemeClr val="tx1"/>
                </a:solidFill>
                <a:effectLst/>
                <a:latin typeface="+mn-lt"/>
                <a:ea typeface="+mn-ea"/>
                <a:cs typeface="+mn-cs"/>
              </a:rPr>
              <a:t>Дырявое корыто (лапти)</a:t>
            </a:r>
          </a:p>
          <a:p>
            <a:r>
              <a:rPr lang="ru-RU" sz="1200" kern="1200" dirty="0" smtClean="0">
                <a:solidFill>
                  <a:schemeClr val="tx1"/>
                </a:solidFill>
                <a:effectLst/>
                <a:latin typeface="+mn-lt"/>
                <a:ea typeface="+mn-ea"/>
                <a:cs typeface="+mn-cs"/>
              </a:rPr>
              <a:t>-Дуйся не дуйся, а</a:t>
            </a:r>
          </a:p>
          <a:p>
            <a:r>
              <a:rPr lang="ru-RU" sz="1200" kern="1200" dirty="0" smtClean="0">
                <a:solidFill>
                  <a:schemeClr val="tx1"/>
                </a:solidFill>
                <a:effectLst/>
                <a:latin typeface="+mn-lt"/>
                <a:ea typeface="+mn-ea"/>
                <a:cs typeface="+mn-cs"/>
              </a:rPr>
              <a:t>Через голову суйся (рубаха)</a:t>
            </a:r>
          </a:p>
          <a:p>
            <a:r>
              <a:rPr lang="ru-RU" sz="1200" kern="1200" dirty="0" smtClean="0">
                <a:solidFill>
                  <a:schemeClr val="tx1"/>
                </a:solidFill>
                <a:effectLst/>
                <a:latin typeface="+mn-lt"/>
                <a:ea typeface="+mn-ea"/>
                <a:cs typeface="+mn-cs"/>
              </a:rPr>
              <a:t>- По дороге шёл,</a:t>
            </a:r>
          </a:p>
          <a:p>
            <a:r>
              <a:rPr lang="ru-RU" sz="1200" kern="1200" dirty="0" smtClean="0">
                <a:solidFill>
                  <a:schemeClr val="tx1"/>
                </a:solidFill>
                <a:effectLst/>
                <a:latin typeface="+mn-lt"/>
                <a:ea typeface="+mn-ea"/>
                <a:cs typeface="+mn-cs"/>
              </a:rPr>
              <a:t>Две дороги нашёл,</a:t>
            </a:r>
          </a:p>
          <a:p>
            <a:r>
              <a:rPr lang="ru-RU" sz="1200" kern="1200" dirty="0" smtClean="0">
                <a:solidFill>
                  <a:schemeClr val="tx1"/>
                </a:solidFill>
                <a:effectLst/>
                <a:latin typeface="+mn-lt"/>
                <a:ea typeface="+mn-ea"/>
                <a:cs typeface="+mn-cs"/>
              </a:rPr>
              <a:t>по обеим пошёл (порты)</a:t>
            </a:r>
          </a:p>
          <a:p>
            <a:r>
              <a:rPr lang="ru-RU" sz="1200" kern="1200" dirty="0" smtClean="0">
                <a:solidFill>
                  <a:schemeClr val="tx1"/>
                </a:solidFill>
                <a:effectLst/>
                <a:latin typeface="+mn-lt"/>
                <a:ea typeface="+mn-ea"/>
                <a:cs typeface="+mn-cs"/>
              </a:rPr>
              <a:t>- Надену - ободом сведет,</a:t>
            </a:r>
          </a:p>
          <a:p>
            <a:r>
              <a:rPr lang="ru-RU" sz="1200" kern="1200" dirty="0" smtClean="0">
                <a:solidFill>
                  <a:schemeClr val="tx1"/>
                </a:solidFill>
                <a:effectLst/>
                <a:latin typeface="+mn-lt"/>
                <a:ea typeface="+mn-ea"/>
                <a:cs typeface="+mn-cs"/>
              </a:rPr>
              <a:t> Сниму - змеёю упадет. (пояс)</a:t>
            </a: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14</a:t>
            </a:fld>
            <a:endParaRPr lang="ru-RU" dirty="0"/>
          </a:p>
        </p:txBody>
      </p:sp>
    </p:spTree>
    <p:extLst>
      <p:ext uri="{BB962C8B-B14F-4D97-AF65-F5344CB8AC3E}">
        <p14:creationId xmlns:p14="http://schemas.microsoft.com/office/powerpoint/2010/main" xmlns="" val="3346083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 Давайте сравним рубаху с рубашкой. </a:t>
            </a:r>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15</a:t>
            </a:fld>
            <a:endParaRPr lang="ru-RU" dirty="0"/>
          </a:p>
        </p:txBody>
      </p:sp>
    </p:spTree>
    <p:extLst>
      <p:ext uri="{BB962C8B-B14F-4D97-AF65-F5344CB8AC3E}">
        <p14:creationId xmlns:p14="http://schemas.microsoft.com/office/powerpoint/2010/main" xmlns="" val="3421048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Народный сарафан и современный.</a:t>
            </a: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16</a:t>
            </a:fld>
            <a:endParaRPr lang="ru-RU" dirty="0"/>
          </a:p>
        </p:txBody>
      </p:sp>
    </p:spTree>
    <p:extLst>
      <p:ext uri="{BB962C8B-B14F-4D97-AF65-F5344CB8AC3E}">
        <p14:creationId xmlns:p14="http://schemas.microsoft.com/office/powerpoint/2010/main" xmlns="" val="1419344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Пословица - недаром молвится.</a:t>
            </a:r>
          </a:p>
          <a:p>
            <a:r>
              <a:rPr lang="ru-RU" sz="1200" kern="1200" dirty="0" smtClean="0">
                <a:solidFill>
                  <a:schemeClr val="tx1"/>
                </a:solidFill>
                <a:effectLst/>
                <a:latin typeface="+mn-lt"/>
                <a:ea typeface="+mn-ea"/>
                <a:cs typeface="+mn-cs"/>
              </a:rPr>
              <a:t>Не поносишь старого – не носить и нового! Как вы ее понимаете. </a:t>
            </a: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17</a:t>
            </a:fld>
            <a:endParaRPr lang="ru-RU" dirty="0"/>
          </a:p>
        </p:txBody>
      </p:sp>
    </p:spTree>
    <p:extLst>
      <p:ext uri="{BB962C8B-B14F-4D97-AF65-F5344CB8AC3E}">
        <p14:creationId xmlns:p14="http://schemas.microsoft.com/office/powerpoint/2010/main" xmlns="" val="3912844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i="1" kern="1200" dirty="0" smtClean="0">
                <a:solidFill>
                  <a:schemeClr val="tx1"/>
                </a:solidFill>
                <a:effectLst/>
                <a:latin typeface="+mn-lt"/>
                <a:ea typeface="+mn-ea"/>
                <a:cs typeface="+mn-cs"/>
              </a:rPr>
              <a:t>Нам, россиянам, русского костюма</a:t>
            </a:r>
            <a:br>
              <a:rPr lang="ru-RU" sz="1200" i="1" kern="1200" dirty="0" smtClean="0">
                <a:solidFill>
                  <a:schemeClr val="tx1"/>
                </a:solidFill>
                <a:effectLst/>
                <a:latin typeface="+mn-lt"/>
                <a:ea typeface="+mn-ea"/>
                <a:cs typeface="+mn-cs"/>
              </a:rPr>
            </a:br>
            <a:r>
              <a:rPr lang="ru-RU" sz="1200" i="1" kern="1200" dirty="0" smtClean="0">
                <a:solidFill>
                  <a:schemeClr val="tx1"/>
                </a:solidFill>
                <a:effectLst/>
                <a:latin typeface="+mn-lt"/>
                <a:ea typeface="+mn-ea"/>
                <a:cs typeface="+mn-cs"/>
              </a:rPr>
              <a:t>Историю полезно очень знать!</a:t>
            </a:r>
            <a:br>
              <a:rPr lang="ru-RU" sz="1200" i="1" kern="1200" dirty="0" smtClean="0">
                <a:solidFill>
                  <a:schemeClr val="tx1"/>
                </a:solidFill>
                <a:effectLst/>
                <a:latin typeface="+mn-lt"/>
                <a:ea typeface="+mn-ea"/>
                <a:cs typeface="+mn-cs"/>
              </a:rPr>
            </a:br>
            <a:r>
              <a:rPr lang="ru-RU" sz="1200" i="1" kern="1200" dirty="0" smtClean="0">
                <a:solidFill>
                  <a:schemeClr val="tx1"/>
                </a:solidFill>
                <a:effectLst/>
                <a:latin typeface="+mn-lt"/>
                <a:ea typeface="+mn-ea"/>
                <a:cs typeface="+mn-cs"/>
              </a:rPr>
              <a:t>Костюм о людях призовет подумать,</a:t>
            </a:r>
            <a:br>
              <a:rPr lang="ru-RU" sz="1200" i="1" kern="1200" dirty="0" smtClean="0">
                <a:solidFill>
                  <a:schemeClr val="tx1"/>
                </a:solidFill>
                <a:effectLst/>
                <a:latin typeface="+mn-lt"/>
                <a:ea typeface="+mn-ea"/>
                <a:cs typeface="+mn-cs"/>
              </a:rPr>
            </a:br>
            <a:r>
              <a:rPr lang="ru-RU" sz="1200" i="1" kern="1200" dirty="0" smtClean="0">
                <a:solidFill>
                  <a:schemeClr val="tx1"/>
                </a:solidFill>
                <a:effectLst/>
                <a:latin typeface="+mn-lt"/>
                <a:ea typeface="+mn-ea"/>
                <a:cs typeface="+mn-cs"/>
              </a:rPr>
              <a:t>О быте, нравах может рассказать.</a:t>
            </a:r>
            <a:br>
              <a:rPr lang="ru-RU" sz="1200" i="1" kern="1200" dirty="0" smtClean="0">
                <a:solidFill>
                  <a:schemeClr val="tx1"/>
                </a:solidFill>
                <a:effectLst/>
                <a:latin typeface="+mn-lt"/>
                <a:ea typeface="+mn-ea"/>
                <a:cs typeface="+mn-cs"/>
              </a:rPr>
            </a:br>
            <a:r>
              <a:rPr lang="ru-RU" sz="1200" i="1" kern="1200" dirty="0" smtClean="0">
                <a:solidFill>
                  <a:schemeClr val="tx1"/>
                </a:solidFill>
                <a:effectLst/>
                <a:latin typeface="+mn-lt"/>
                <a:ea typeface="+mn-ea"/>
                <a:cs typeface="+mn-cs"/>
              </a:rPr>
              <a:t>В себе не станем  мы растить     невежду,</a:t>
            </a:r>
            <a:br>
              <a:rPr lang="ru-RU" sz="1200" i="1" kern="1200" dirty="0" smtClean="0">
                <a:solidFill>
                  <a:schemeClr val="tx1"/>
                </a:solidFill>
                <a:effectLst/>
                <a:latin typeface="+mn-lt"/>
                <a:ea typeface="+mn-ea"/>
                <a:cs typeface="+mn-cs"/>
              </a:rPr>
            </a:br>
            <a:r>
              <a:rPr lang="ru-RU" sz="1200" i="1" kern="1200" dirty="0" smtClean="0">
                <a:solidFill>
                  <a:schemeClr val="tx1"/>
                </a:solidFill>
                <a:effectLst/>
                <a:latin typeface="+mn-lt"/>
                <a:ea typeface="+mn-ea"/>
                <a:cs typeface="+mn-cs"/>
              </a:rPr>
              <a:t>По выставке пройдемся не спеша,</a:t>
            </a:r>
            <a:br>
              <a:rPr lang="ru-RU" sz="1200" i="1" kern="1200" dirty="0" smtClean="0">
                <a:solidFill>
                  <a:schemeClr val="tx1"/>
                </a:solidFill>
                <a:effectLst/>
                <a:latin typeface="+mn-lt"/>
                <a:ea typeface="+mn-ea"/>
                <a:cs typeface="+mn-cs"/>
              </a:rPr>
            </a:br>
            <a:r>
              <a:rPr lang="ru-RU" sz="1200" i="1" kern="1200" dirty="0" smtClean="0">
                <a:solidFill>
                  <a:schemeClr val="tx1"/>
                </a:solidFill>
                <a:effectLst/>
                <a:latin typeface="+mn-lt"/>
                <a:ea typeface="+mn-ea"/>
                <a:cs typeface="+mn-cs"/>
              </a:rPr>
              <a:t>Рассмотрим русскую одежду:</a:t>
            </a:r>
            <a:br>
              <a:rPr lang="ru-RU" sz="1200" i="1" kern="1200" dirty="0" smtClean="0">
                <a:solidFill>
                  <a:schemeClr val="tx1"/>
                </a:solidFill>
                <a:effectLst/>
                <a:latin typeface="+mn-lt"/>
                <a:ea typeface="+mn-ea"/>
                <a:cs typeface="+mn-cs"/>
              </a:rPr>
            </a:br>
            <a:r>
              <a:rPr lang="ru-RU" sz="1200" i="1" kern="1200" dirty="0" smtClean="0">
                <a:solidFill>
                  <a:schemeClr val="tx1"/>
                </a:solidFill>
                <a:effectLst/>
                <a:latin typeface="+mn-lt"/>
                <a:ea typeface="+mn-ea"/>
                <a:cs typeface="+mn-cs"/>
              </a:rPr>
              <a:t>Не правда ли проста и хороша!</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-А где мы с вами можем увидеть русский народный костюм? (в музеях, на выставках, на картинах, в сказках, в фильмах, на народных праздниках)</a:t>
            </a:r>
          </a:p>
          <a:p>
            <a:r>
              <a:rPr lang="ru-RU" sz="1200" kern="1200" dirty="0" smtClean="0">
                <a:solidFill>
                  <a:schemeClr val="tx1"/>
                </a:solidFill>
                <a:effectLst/>
                <a:latin typeface="+mn-lt"/>
                <a:ea typeface="+mn-ea"/>
                <a:cs typeface="+mn-cs"/>
              </a:rPr>
              <a:t>- Теперь садитесь по удобней. Мы с вами поговорим о старинном русском костюме. Я постараюсь вам о нем рассказать что-то интересное, то, что вы еще не знаете.</a:t>
            </a: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2</a:t>
            </a:fld>
            <a:endParaRPr lang="ru-RU" dirty="0"/>
          </a:p>
        </p:txBody>
      </p:sp>
    </p:spTree>
    <p:extLst>
      <p:ext uri="{BB962C8B-B14F-4D97-AF65-F5344CB8AC3E}">
        <p14:creationId xmlns:p14="http://schemas.microsoft.com/office/powerpoint/2010/main" xmlns="" val="2411565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 Посмотрите на картинку, что на ней изображено? Как называется эта одежда?  (Рубахи.)  </a:t>
            </a:r>
          </a:p>
          <a:p>
            <a:r>
              <a:rPr lang="ru-RU" sz="1200" kern="1200" dirty="0" smtClean="0">
                <a:solidFill>
                  <a:schemeClr val="tx1"/>
                </a:solidFill>
                <a:effectLst/>
                <a:latin typeface="+mn-lt"/>
                <a:ea typeface="+mn-ea"/>
                <a:cs typeface="+mn-cs"/>
              </a:rPr>
              <a:t>- Чем они отличаются? Чем украшены? Какие детали украшены вышивкой? (длинная и короткая – женская и мужская)</a:t>
            </a:r>
          </a:p>
          <a:p>
            <a:r>
              <a:rPr lang="ru-RU" sz="1200" kern="1200" dirty="0" smtClean="0">
                <a:solidFill>
                  <a:schemeClr val="tx1"/>
                </a:solidFill>
                <a:effectLst/>
                <a:latin typeface="+mn-lt"/>
                <a:ea typeface="+mn-ea"/>
                <a:cs typeface="+mn-cs"/>
              </a:rPr>
              <a:t>Основной одеждой, причем как у мужчин, так и у женщин, считалась рубаха. Мужские рубахи всегда шили свободного покроя. Рубаха доходила до колен и имела у ворота разрез – либо посредине груди, либо сбоку (косоворотка). Воротника у рубахи не было. Носили рубаху с  поясом. </a:t>
            </a:r>
          </a:p>
          <a:p>
            <a:r>
              <a:rPr lang="ru-RU" sz="1200" kern="1200" dirty="0" smtClean="0">
                <a:solidFill>
                  <a:schemeClr val="tx1"/>
                </a:solidFill>
                <a:effectLst/>
                <a:latin typeface="+mn-lt"/>
                <a:ea typeface="+mn-ea"/>
                <a:cs typeface="+mn-cs"/>
              </a:rPr>
              <a:t>Женская рубаха отличалась от мужской длиной, которая доходила до щиколотки, они шились из льняных тканей и украшались вышивкой.  Носили рубаху с нешироким поясом. </a:t>
            </a: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3</a:t>
            </a:fld>
            <a:endParaRPr lang="ru-RU" dirty="0"/>
          </a:p>
        </p:txBody>
      </p:sp>
    </p:spTree>
    <p:extLst>
      <p:ext uri="{BB962C8B-B14F-4D97-AF65-F5344CB8AC3E}">
        <p14:creationId xmlns:p14="http://schemas.microsoft.com/office/powerpoint/2010/main" xmlns="" val="1132098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spc="10" dirty="0" smtClean="0">
                <a:solidFill>
                  <a:srgbClr val="222222"/>
                </a:solidFill>
                <a:effectLst/>
                <a:latin typeface="Times New Roman"/>
                <a:ea typeface="Times New Roman"/>
              </a:rPr>
              <a:t>.</a:t>
            </a:r>
            <a:r>
              <a:rPr lang="ru-RU" sz="1200" kern="1200" dirty="0" smtClean="0">
                <a:solidFill>
                  <a:schemeClr val="tx1"/>
                </a:solidFill>
                <a:effectLst/>
                <a:latin typeface="+mn-lt"/>
                <a:ea typeface="+mn-ea"/>
                <a:cs typeface="+mn-cs"/>
              </a:rPr>
              <a:t> -А что же носили с рубахой?</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Поверх рубахи  замужние женщины обычно надевали Понёву – юбку не сшитую, а запахнутую вокруг фигуры и закрепленную вокруг талии шнуром – гашником. Понёва самая древняя деталь женского гардероба. Поверх понёвы повязывали передник, важную часть женского костюма.                        - Как вы думаете, почему он так называется? (надевается спереди)</a:t>
            </a: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4</a:t>
            </a:fld>
            <a:endParaRPr lang="ru-RU"/>
          </a:p>
        </p:txBody>
      </p:sp>
    </p:spTree>
    <p:extLst>
      <p:ext uri="{BB962C8B-B14F-4D97-AF65-F5344CB8AC3E}">
        <p14:creationId xmlns:p14="http://schemas.microsoft.com/office/powerpoint/2010/main" xmlns="" val="905616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А вот красивый и удобный наряд – сарафан.  Его носили и молодые девушки, и замужние женщины.                                                                                           Сарафан распашная, широкая длинная одежда без рукавов, на лямках. Сарафаны шили из разных тканей, украшали вышивкой и тесьмой.</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Сверху на сарафан надевалась душегрея – короткая, чуть ниже талии одежда с рукавами или без рукавов на лямках. Спереди душегрея застегивалась на пуговицу. Летняя более длинная, на зиму шили утепленную и более короткую.</a:t>
            </a: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5</a:t>
            </a:fld>
            <a:endParaRPr lang="ru-RU" dirty="0"/>
          </a:p>
        </p:txBody>
      </p:sp>
    </p:spTree>
    <p:extLst>
      <p:ext uri="{BB962C8B-B14F-4D97-AF65-F5344CB8AC3E}">
        <p14:creationId xmlns:p14="http://schemas.microsoft.com/office/powerpoint/2010/main" xmlns="" val="1629214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А что же носили мужчины? Давайте посмотрим.</a:t>
            </a:r>
          </a:p>
          <a:p>
            <a:r>
              <a:rPr lang="ru-RU" sz="1200" kern="1200" dirty="0" smtClean="0">
                <a:solidFill>
                  <a:schemeClr val="tx1"/>
                </a:solidFill>
                <a:effectLst/>
                <a:latin typeface="+mn-lt"/>
                <a:ea typeface="+mn-ea"/>
                <a:cs typeface="+mn-cs"/>
              </a:rPr>
              <a:t>Обязательной частью одежды русских мужчин служили порты – неширокие, длинные штаны, суживающиеся к низу и доходящие до щиколоток.</a:t>
            </a:r>
          </a:p>
          <a:p>
            <a:r>
              <a:rPr lang="ru-RU" sz="1200" kern="1200" dirty="0" smtClean="0">
                <a:solidFill>
                  <a:schemeClr val="tx1"/>
                </a:solidFill>
                <a:effectLst/>
                <a:latin typeface="+mn-lt"/>
                <a:ea typeface="+mn-ea"/>
                <a:cs typeface="+mn-cs"/>
              </a:rPr>
              <a:t>    - Для чего нужен был пояс?  Пояс был обязательной частью костюма.  Он оберегал хозяина, к нему подвешивались нож, ложка, гребень и специальная сумка, заменявшая карманы.</a:t>
            </a:r>
          </a:p>
          <a:p>
            <a:r>
              <a:rPr lang="ru-RU" sz="1200" kern="1200" dirty="0" smtClean="0">
                <a:solidFill>
                  <a:schemeClr val="tx1"/>
                </a:solidFill>
                <a:effectLst/>
                <a:latin typeface="+mn-lt"/>
                <a:ea typeface="+mn-ea"/>
                <a:cs typeface="+mn-cs"/>
              </a:rPr>
              <a:t>Поверх рубахи обычно надевали зипун. Зипун застегивался на пуговицы. Он доходил до колен, имел длинные узкие рукава. У зипуна не было воротника. </a:t>
            </a: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6</a:t>
            </a:fld>
            <a:endParaRPr lang="ru-RU" dirty="0"/>
          </a:p>
        </p:txBody>
      </p:sp>
    </p:spTree>
    <p:extLst>
      <p:ext uri="{BB962C8B-B14F-4D97-AF65-F5344CB8AC3E}">
        <p14:creationId xmlns:p14="http://schemas.microsoft.com/office/powerpoint/2010/main" xmlns="" val="1122284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А когда становилось холоднее, доставали из сундуков теплую одежду, готовились к </a:t>
            </a:r>
            <a:r>
              <a:rPr lang="ru-RU" sz="1200" kern="1200" dirty="0" err="1" smtClean="0">
                <a:solidFill>
                  <a:schemeClr val="tx1"/>
                </a:solidFill>
                <a:effectLst/>
                <a:latin typeface="+mn-lt"/>
                <a:ea typeface="+mn-ea"/>
                <a:cs typeface="+mn-cs"/>
              </a:rPr>
              <a:t>зи</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Какую же одежду носили на Руси зимой? (душегрея, телогрея, кафтан, шуба, тулуп) Кафтан надевали поверх зипуна, был он до колен и длиннее, его застегивали на крючки и подпоясывали кушаком. Телогрея утеплялась сукном или мехом. Шубы носил  все и мужчины, и женщины, и дети.</a:t>
            </a:r>
          </a:p>
          <a:p>
            <a:r>
              <a:rPr lang="ru-RU" sz="1200" kern="1200" dirty="0" smtClean="0">
                <a:solidFill>
                  <a:schemeClr val="tx1"/>
                </a:solidFill>
                <a:effectLst/>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7</a:t>
            </a:fld>
            <a:endParaRPr lang="ru-RU"/>
          </a:p>
        </p:txBody>
      </p:sp>
    </p:spTree>
    <p:extLst>
      <p:ext uri="{BB962C8B-B14F-4D97-AF65-F5344CB8AC3E}">
        <p14:creationId xmlns:p14="http://schemas.microsoft.com/office/powerpoint/2010/main" xmlns="" val="2872580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Два сапога - пора и оба на левую ногу. В те времена сапоги шились одинаковыми на обе наги и приобретали нужную форму только когда их разнашивали.</a:t>
            </a:r>
          </a:p>
          <a:p>
            <a:r>
              <a:rPr lang="ru-RU" sz="1200" kern="1200" dirty="0" smtClean="0">
                <a:solidFill>
                  <a:schemeClr val="tx1"/>
                </a:solidFill>
                <a:effectLst/>
                <a:latin typeface="+mn-lt"/>
                <a:ea typeface="+mn-ea"/>
                <a:cs typeface="+mn-cs"/>
              </a:rPr>
              <a:t>-Какая еще обувь вам знакома? (лапти, валенки)” В дорогу идти - пять пар плети”. - говорили в народе, носились лапти очень не долго. Почему?</a:t>
            </a:r>
          </a:p>
          <a:p>
            <a:r>
              <a:rPr lang="ru-RU" sz="1200" kern="1200" dirty="0" smtClean="0">
                <a:solidFill>
                  <a:schemeClr val="tx1"/>
                </a:solidFill>
                <a:effectLst/>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8</a:t>
            </a:fld>
            <a:endParaRPr lang="ru-RU" dirty="0"/>
          </a:p>
        </p:txBody>
      </p:sp>
    </p:spTree>
    <p:extLst>
      <p:ext uri="{BB962C8B-B14F-4D97-AF65-F5344CB8AC3E}">
        <p14:creationId xmlns:p14="http://schemas.microsoft.com/office/powerpoint/2010/main" xmlns="" val="2531606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Сижу верхом, не знаю на ком, знакомца встречу – соскочу, привечу! О чем эта загадка? Эта шапка называется колпак с отворотами и без. Шапку носили мужчины и при встрече, было принято снимать головной убор. А как называется фуражка с козырьком? (картуз)</a:t>
            </a:r>
          </a:p>
          <a:p>
            <a:r>
              <a:rPr lang="ru-RU" sz="1200" kern="1200" dirty="0" smtClean="0">
                <a:solidFill>
                  <a:schemeClr val="tx1"/>
                </a:solidFill>
                <a:effectLst/>
                <a:latin typeface="+mn-lt"/>
                <a:ea typeface="+mn-ea"/>
                <a:cs typeface="+mn-cs"/>
              </a:rPr>
              <a:t>  - Что вы можете рассказать о женском головном уборе? Во  внешнем облике русской женщины велика была роль головного убора. Поскольку девушке позволялось появляться на людях с непокрытой головой, с волосами либо распущенными, либо заплетенными  в косу, форма ее головного убора предполагала оставлять волосы открытыми. Голова же замужней женщины должна была быть покрыта даже дома. Девушки носили кокошник, венчик, замужние женщины - кокошник, кичку, сороку. </a:t>
            </a: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9</a:t>
            </a:fld>
            <a:endParaRPr lang="ru-RU" dirty="0"/>
          </a:p>
        </p:txBody>
      </p:sp>
    </p:spTree>
    <p:extLst>
      <p:ext uri="{BB962C8B-B14F-4D97-AF65-F5344CB8AC3E}">
        <p14:creationId xmlns:p14="http://schemas.microsoft.com/office/powerpoint/2010/main" xmlns="" val="234586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C06403D-9F21-4CD6-B8D5-DA15DA0C2A7C}" type="datetimeFigureOut">
              <a:rPr lang="ru-RU" smtClean="0"/>
              <a:pPr/>
              <a:t>27.01.2024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1BFEC6E-78E6-442E-B76A-76A658746972}" type="slidenum">
              <a:rPr lang="ru-RU" smtClean="0"/>
              <a:pPr/>
              <a:t>‹#›</a:t>
            </a:fld>
            <a:endParaRPr lang="ru-RU" dirty="0"/>
          </a:p>
        </p:txBody>
      </p:sp>
    </p:spTree>
    <p:extLst>
      <p:ext uri="{BB962C8B-B14F-4D97-AF65-F5344CB8AC3E}">
        <p14:creationId xmlns:p14="http://schemas.microsoft.com/office/powerpoint/2010/main" xmlns="" val="2516711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C06403D-9F21-4CD6-B8D5-DA15DA0C2A7C}" type="datetimeFigureOut">
              <a:rPr lang="ru-RU" smtClean="0"/>
              <a:pPr/>
              <a:t>27.01.2024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1BFEC6E-78E6-442E-B76A-76A658746972}" type="slidenum">
              <a:rPr lang="ru-RU" smtClean="0"/>
              <a:pPr/>
              <a:t>‹#›</a:t>
            </a:fld>
            <a:endParaRPr lang="ru-RU" dirty="0"/>
          </a:p>
        </p:txBody>
      </p:sp>
    </p:spTree>
    <p:extLst>
      <p:ext uri="{BB962C8B-B14F-4D97-AF65-F5344CB8AC3E}">
        <p14:creationId xmlns:p14="http://schemas.microsoft.com/office/powerpoint/2010/main" xmlns="" val="4170471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C06403D-9F21-4CD6-B8D5-DA15DA0C2A7C}" type="datetimeFigureOut">
              <a:rPr lang="ru-RU" smtClean="0"/>
              <a:pPr/>
              <a:t>27.01.2024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1BFEC6E-78E6-442E-B76A-76A658746972}" type="slidenum">
              <a:rPr lang="ru-RU" smtClean="0"/>
              <a:pPr/>
              <a:t>‹#›</a:t>
            </a:fld>
            <a:endParaRPr lang="ru-RU" dirty="0"/>
          </a:p>
        </p:txBody>
      </p:sp>
    </p:spTree>
    <p:extLst>
      <p:ext uri="{BB962C8B-B14F-4D97-AF65-F5344CB8AC3E}">
        <p14:creationId xmlns:p14="http://schemas.microsoft.com/office/powerpoint/2010/main" xmlns="" val="1072010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C06403D-9F21-4CD6-B8D5-DA15DA0C2A7C}" type="datetimeFigureOut">
              <a:rPr lang="ru-RU" smtClean="0"/>
              <a:pPr/>
              <a:t>27.01.2024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1BFEC6E-78E6-442E-B76A-76A658746972}" type="slidenum">
              <a:rPr lang="ru-RU" smtClean="0"/>
              <a:pPr/>
              <a:t>‹#›</a:t>
            </a:fld>
            <a:endParaRPr lang="ru-RU" dirty="0"/>
          </a:p>
        </p:txBody>
      </p:sp>
    </p:spTree>
    <p:extLst>
      <p:ext uri="{BB962C8B-B14F-4D97-AF65-F5344CB8AC3E}">
        <p14:creationId xmlns:p14="http://schemas.microsoft.com/office/powerpoint/2010/main" xmlns="" val="91418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C06403D-9F21-4CD6-B8D5-DA15DA0C2A7C}" type="datetimeFigureOut">
              <a:rPr lang="ru-RU" smtClean="0"/>
              <a:pPr/>
              <a:t>27.01.2024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1BFEC6E-78E6-442E-B76A-76A658746972}" type="slidenum">
              <a:rPr lang="ru-RU" smtClean="0"/>
              <a:pPr/>
              <a:t>‹#›</a:t>
            </a:fld>
            <a:endParaRPr lang="ru-RU" dirty="0"/>
          </a:p>
        </p:txBody>
      </p:sp>
    </p:spTree>
    <p:extLst>
      <p:ext uri="{BB962C8B-B14F-4D97-AF65-F5344CB8AC3E}">
        <p14:creationId xmlns:p14="http://schemas.microsoft.com/office/powerpoint/2010/main" xmlns="" val="2618923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C06403D-9F21-4CD6-B8D5-DA15DA0C2A7C}" type="datetimeFigureOut">
              <a:rPr lang="ru-RU" smtClean="0"/>
              <a:pPr/>
              <a:t>27.01.2024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1BFEC6E-78E6-442E-B76A-76A658746972}" type="slidenum">
              <a:rPr lang="ru-RU" smtClean="0"/>
              <a:pPr/>
              <a:t>‹#›</a:t>
            </a:fld>
            <a:endParaRPr lang="ru-RU" dirty="0"/>
          </a:p>
        </p:txBody>
      </p:sp>
    </p:spTree>
    <p:extLst>
      <p:ext uri="{BB962C8B-B14F-4D97-AF65-F5344CB8AC3E}">
        <p14:creationId xmlns:p14="http://schemas.microsoft.com/office/powerpoint/2010/main" xmlns="" val="3974936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C06403D-9F21-4CD6-B8D5-DA15DA0C2A7C}" type="datetimeFigureOut">
              <a:rPr lang="ru-RU" smtClean="0"/>
              <a:pPr/>
              <a:t>27.01.2024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91BFEC6E-78E6-442E-B76A-76A658746972}" type="slidenum">
              <a:rPr lang="ru-RU" smtClean="0"/>
              <a:pPr/>
              <a:t>‹#›</a:t>
            </a:fld>
            <a:endParaRPr lang="ru-RU" dirty="0"/>
          </a:p>
        </p:txBody>
      </p:sp>
    </p:spTree>
    <p:extLst>
      <p:ext uri="{BB962C8B-B14F-4D97-AF65-F5344CB8AC3E}">
        <p14:creationId xmlns:p14="http://schemas.microsoft.com/office/powerpoint/2010/main" xmlns="" val="2277541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C06403D-9F21-4CD6-B8D5-DA15DA0C2A7C}" type="datetimeFigureOut">
              <a:rPr lang="ru-RU" smtClean="0"/>
              <a:pPr/>
              <a:t>27.01.2024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91BFEC6E-78E6-442E-B76A-76A658746972}" type="slidenum">
              <a:rPr lang="ru-RU" smtClean="0"/>
              <a:pPr/>
              <a:t>‹#›</a:t>
            </a:fld>
            <a:endParaRPr lang="ru-RU" dirty="0"/>
          </a:p>
        </p:txBody>
      </p:sp>
    </p:spTree>
    <p:extLst>
      <p:ext uri="{BB962C8B-B14F-4D97-AF65-F5344CB8AC3E}">
        <p14:creationId xmlns:p14="http://schemas.microsoft.com/office/powerpoint/2010/main" xmlns="" val="2942983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C06403D-9F21-4CD6-B8D5-DA15DA0C2A7C}" type="datetimeFigureOut">
              <a:rPr lang="ru-RU" smtClean="0"/>
              <a:pPr/>
              <a:t>27.01.2024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91BFEC6E-78E6-442E-B76A-76A658746972}" type="slidenum">
              <a:rPr lang="ru-RU" smtClean="0"/>
              <a:pPr/>
              <a:t>‹#›</a:t>
            </a:fld>
            <a:endParaRPr lang="ru-RU" dirty="0"/>
          </a:p>
        </p:txBody>
      </p:sp>
    </p:spTree>
    <p:extLst>
      <p:ext uri="{BB962C8B-B14F-4D97-AF65-F5344CB8AC3E}">
        <p14:creationId xmlns:p14="http://schemas.microsoft.com/office/powerpoint/2010/main" xmlns="" val="53956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C06403D-9F21-4CD6-B8D5-DA15DA0C2A7C}" type="datetimeFigureOut">
              <a:rPr lang="ru-RU" smtClean="0"/>
              <a:pPr/>
              <a:t>27.01.2024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1BFEC6E-78E6-442E-B76A-76A658746972}" type="slidenum">
              <a:rPr lang="ru-RU" smtClean="0"/>
              <a:pPr/>
              <a:t>‹#›</a:t>
            </a:fld>
            <a:endParaRPr lang="ru-RU" dirty="0"/>
          </a:p>
        </p:txBody>
      </p:sp>
    </p:spTree>
    <p:extLst>
      <p:ext uri="{BB962C8B-B14F-4D97-AF65-F5344CB8AC3E}">
        <p14:creationId xmlns:p14="http://schemas.microsoft.com/office/powerpoint/2010/main" xmlns="" val="310487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C06403D-9F21-4CD6-B8D5-DA15DA0C2A7C}" type="datetimeFigureOut">
              <a:rPr lang="ru-RU" smtClean="0"/>
              <a:pPr/>
              <a:t>27.01.2024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1BFEC6E-78E6-442E-B76A-76A658746972}" type="slidenum">
              <a:rPr lang="ru-RU" smtClean="0"/>
              <a:pPr/>
              <a:t>‹#›</a:t>
            </a:fld>
            <a:endParaRPr lang="ru-RU" dirty="0"/>
          </a:p>
        </p:txBody>
      </p:sp>
    </p:spTree>
    <p:extLst>
      <p:ext uri="{BB962C8B-B14F-4D97-AF65-F5344CB8AC3E}">
        <p14:creationId xmlns:p14="http://schemas.microsoft.com/office/powerpoint/2010/main" xmlns="" val="3505995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blip>
          <a:srcRect/>
          <a:stretch>
            <a:fillRect l="-25000" r="-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6403D-9F21-4CD6-B8D5-DA15DA0C2A7C}" type="datetimeFigureOut">
              <a:rPr lang="ru-RU" smtClean="0"/>
              <a:pPr/>
              <a:t>27.01.2024</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BFEC6E-78E6-442E-B76A-76A658746972}" type="slidenum">
              <a:rPr lang="ru-RU" smtClean="0"/>
              <a:pPr/>
              <a:t>‹#›</a:t>
            </a:fld>
            <a:endParaRPr lang="ru-RU" dirty="0"/>
          </a:p>
        </p:txBody>
      </p:sp>
    </p:spTree>
    <p:extLst>
      <p:ext uri="{BB962C8B-B14F-4D97-AF65-F5344CB8AC3E}">
        <p14:creationId xmlns:p14="http://schemas.microsoft.com/office/powerpoint/2010/main" xmlns="" val="2174568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44008" y="1340768"/>
            <a:ext cx="3960440" cy="3785652"/>
          </a:xfrm>
          <a:prstGeom prst="rect">
            <a:avLst/>
          </a:prstGeom>
          <a:noFill/>
          <a:ln>
            <a:noFill/>
          </a:ln>
        </p:spPr>
        <p:txBody>
          <a:bodyPr wrap="square" rtlCol="0">
            <a:spAutoFit/>
          </a:bodyPr>
          <a:lstStyle/>
          <a:p>
            <a:pPr algn="ctr"/>
            <a:r>
              <a:rPr lang="ru-RU" sz="8000" dirty="0" smtClean="0">
                <a:solidFill>
                  <a:srgbClr val="FF0066"/>
                </a:solidFill>
                <a:latin typeface="Monotype Corsiva" pitchFamily="66" charset="0"/>
              </a:rPr>
              <a:t>Русский народный костюм</a:t>
            </a:r>
            <a:endParaRPr lang="ru-RU" sz="8000" dirty="0">
              <a:solidFill>
                <a:srgbClr val="FF0066"/>
              </a:solidFill>
              <a:latin typeface="Monotype Corsiva" pitchFamily="66" charset="0"/>
            </a:endParaRPr>
          </a:p>
        </p:txBody>
      </p:sp>
      <p:pic>
        <p:nvPicPr>
          <p:cNvPr id="4" name="Рисунок 3" descr="11.jpg"/>
          <p:cNvPicPr>
            <a:picLocks noChangeAspect="1"/>
          </p:cNvPicPr>
          <p:nvPr/>
        </p:nvPicPr>
        <p:blipFill>
          <a:blip r:embed="rId3" cstate="email"/>
          <a:stretch>
            <a:fillRect/>
          </a:stretch>
        </p:blipFill>
        <p:spPr>
          <a:xfrm>
            <a:off x="467544" y="332656"/>
            <a:ext cx="4029075" cy="6096000"/>
          </a:xfrm>
          <a:prstGeom prst="rect">
            <a:avLst/>
          </a:prstGeom>
          <a:ln>
            <a:noFill/>
          </a:ln>
          <a:effectLst>
            <a:softEdge rad="112500"/>
          </a:effectLst>
        </p:spPr>
      </p:pic>
    </p:spTree>
    <p:extLst>
      <p:ext uri="{BB962C8B-B14F-4D97-AF65-F5344CB8AC3E}">
        <p14:creationId xmlns:p14="http://schemas.microsoft.com/office/powerpoint/2010/main" xmlns="" val="122989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467544" y="404664"/>
            <a:ext cx="8229600" cy="1080120"/>
          </a:xfrm>
        </p:spPr>
        <p:txBody>
          <a:bodyPr>
            <a:noAutofit/>
          </a:bodyPr>
          <a:lstStyle/>
          <a:p>
            <a:pPr>
              <a:lnSpc>
                <a:spcPct val="115000"/>
              </a:lnSpc>
              <a:spcAft>
                <a:spcPts val="1000"/>
              </a:spcAft>
            </a:pPr>
            <a:r>
              <a:rPr lang="ru-RU" sz="4800" b="1" dirty="0">
                <a:solidFill>
                  <a:srgbClr val="FF0066"/>
                </a:solidFill>
                <a:latin typeface="Monotype Corsiva" pitchFamily="66" charset="0"/>
                <a:ea typeface="Calibri"/>
                <a:cs typeface="Times New Roman" pitchFamily="18" charset="0"/>
              </a:rPr>
              <a:t>По одежке </a:t>
            </a:r>
            <a:r>
              <a:rPr lang="ru-RU" sz="4800" b="1" dirty="0" smtClean="0">
                <a:solidFill>
                  <a:srgbClr val="FF0066"/>
                </a:solidFill>
                <a:latin typeface="Monotype Corsiva" pitchFamily="66" charset="0"/>
                <a:ea typeface="Calibri"/>
                <a:cs typeface="Times New Roman" pitchFamily="18" charset="0"/>
              </a:rPr>
              <a:t>встречают !</a:t>
            </a:r>
            <a:r>
              <a:rPr lang="ru-RU" sz="4800" dirty="0">
                <a:solidFill>
                  <a:srgbClr val="FF0066"/>
                </a:solidFill>
                <a:latin typeface="Monotype Corsiva" pitchFamily="66" charset="0"/>
                <a:ea typeface="Calibri"/>
                <a:cs typeface="Times New Roman" pitchFamily="18" charset="0"/>
              </a:rPr>
              <a:t/>
            </a:r>
            <a:br>
              <a:rPr lang="ru-RU" sz="4800" dirty="0">
                <a:solidFill>
                  <a:srgbClr val="FF0066"/>
                </a:solidFill>
                <a:latin typeface="Monotype Corsiva" pitchFamily="66" charset="0"/>
                <a:ea typeface="Calibri"/>
                <a:cs typeface="Times New Roman" pitchFamily="18" charset="0"/>
              </a:rPr>
            </a:br>
            <a:endParaRPr lang="ru-RU" sz="4800" dirty="0">
              <a:solidFill>
                <a:srgbClr val="FF0066"/>
              </a:solidFill>
              <a:latin typeface="Monotype Corsiva" pitchFamily="66" charset="0"/>
              <a:cs typeface="Times New Roman" pitchFamily="18" charset="0"/>
            </a:endParaRPr>
          </a:p>
        </p:txBody>
      </p:sp>
      <p:pic>
        <p:nvPicPr>
          <p:cNvPr id="12" name="Объект 11"/>
          <p:cNvPicPr>
            <a:picLocks noGrp="1" noChangeAspect="1"/>
          </p:cNvPicPr>
          <p:nvPr>
            <p:ph sz="half" idx="1"/>
          </p:nvPr>
        </p:nvPicPr>
        <p:blipFill>
          <a:blip r:embed="rId3" cstate="email">
            <a:lum bright="15000" contrast="41000"/>
            <a:extLst>
              <a:ext uri="{28A0092B-C50C-407E-A947-70E740481C1C}">
                <a14:useLocalDpi xmlns:a14="http://schemas.microsoft.com/office/drawing/2010/main" xmlns=""/>
              </a:ext>
            </a:extLst>
          </a:blip>
          <a:stretch>
            <a:fillRect/>
          </a:stretch>
        </p:blipFill>
        <p:spPr>
          <a:xfrm>
            <a:off x="323528" y="1052736"/>
            <a:ext cx="4204159" cy="3960440"/>
          </a:xfrm>
          <a:prstGeom prst="rect">
            <a:avLst/>
          </a:prstGeom>
          <a:ln>
            <a:noFill/>
          </a:ln>
          <a:effectLst>
            <a:softEdge rad="112500"/>
          </a:effectLst>
        </p:spPr>
      </p:pic>
      <p:pic>
        <p:nvPicPr>
          <p:cNvPr id="13" name="Объект 12"/>
          <p:cNvPicPr>
            <a:picLocks noGrp="1" noChangeAspect="1"/>
          </p:cNvPicPr>
          <p:nvPr>
            <p:ph sz="half" idx="2"/>
          </p:nvPr>
        </p:nvPicPr>
        <p:blipFill>
          <a:blip r:embed="rId4" cstate="email">
            <a:lum bright="15000" contrast="30000"/>
            <a:extLst>
              <a:ext uri="{28A0092B-C50C-407E-A947-70E740481C1C}">
                <a14:useLocalDpi xmlns:a14="http://schemas.microsoft.com/office/drawing/2010/main" xmlns=""/>
              </a:ext>
            </a:extLst>
          </a:blip>
          <a:stretch>
            <a:fillRect/>
          </a:stretch>
        </p:blipFill>
        <p:spPr>
          <a:xfrm>
            <a:off x="4572000" y="2420888"/>
            <a:ext cx="4294733" cy="4032448"/>
          </a:xfrm>
          <a:prstGeom prst="rect">
            <a:avLst/>
          </a:prstGeom>
          <a:ln>
            <a:noFill/>
          </a:ln>
          <a:effectLst>
            <a:softEdge rad="112500"/>
          </a:effectLst>
        </p:spPr>
      </p:pic>
    </p:spTree>
    <p:extLst>
      <p:ext uri="{BB962C8B-B14F-4D97-AF65-F5344CB8AC3E}">
        <p14:creationId xmlns:p14="http://schemas.microsoft.com/office/powerpoint/2010/main" xmlns="" val="324730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11560" y="260648"/>
            <a:ext cx="8075240" cy="504056"/>
          </a:xfrm>
        </p:spPr>
        <p:txBody>
          <a:bodyPr>
            <a:normAutofit fontScale="90000"/>
          </a:bodyPr>
          <a:lstStyle/>
          <a:p>
            <a:pPr>
              <a:spcAft>
                <a:spcPts val="1000"/>
              </a:spcAft>
            </a:pPr>
            <a:r>
              <a:rPr lang="ru-RU" dirty="0">
                <a:ea typeface="Calibri"/>
                <a:cs typeface="Times New Roman"/>
              </a:rPr>
              <a:t/>
            </a:r>
            <a:br>
              <a:rPr lang="ru-RU" dirty="0">
                <a:ea typeface="Calibri"/>
                <a:cs typeface="Times New Roman"/>
              </a:rPr>
            </a:br>
            <a:r>
              <a:rPr lang="ru-RU" sz="4900" b="1" dirty="0">
                <a:solidFill>
                  <a:srgbClr val="FF0066"/>
                </a:solidFill>
                <a:latin typeface="Monotype Corsiva" pitchFamily="66" charset="0"/>
                <a:cs typeface="Times New Roman" panose="02020603050405020304" pitchFamily="18" charset="0"/>
              </a:rPr>
              <a:t>Ценилась одежда в старину очень </a:t>
            </a:r>
            <a:r>
              <a:rPr lang="ru-RU" sz="4900" b="1" dirty="0" smtClean="0">
                <a:solidFill>
                  <a:srgbClr val="FF0066"/>
                </a:solidFill>
                <a:latin typeface="Monotype Corsiva" pitchFamily="66" charset="0"/>
                <a:cs typeface="Times New Roman" panose="02020603050405020304" pitchFamily="18" charset="0"/>
              </a:rPr>
              <a:t>высоко</a:t>
            </a:r>
            <a:r>
              <a:rPr lang="ru-RU" sz="4900" b="1" dirty="0">
                <a:solidFill>
                  <a:srgbClr val="FF0066"/>
                </a:solidFill>
                <a:latin typeface="Monotype Corsiva" pitchFamily="66" charset="0"/>
                <a:cs typeface="Times New Roman" panose="02020603050405020304" pitchFamily="18" charset="0"/>
              </a:rPr>
              <a:t>!</a:t>
            </a:r>
            <a:endParaRPr lang="ru-RU" sz="4900" dirty="0">
              <a:solidFill>
                <a:srgbClr val="FF0066"/>
              </a:solidFill>
              <a:latin typeface="Monotype Corsiva" pitchFamily="66" charset="0"/>
              <a:cs typeface="Times New Roman" panose="02020603050405020304" pitchFamily="18" charset="0"/>
            </a:endParaRPr>
          </a:p>
        </p:txBody>
      </p:sp>
      <p:pic>
        <p:nvPicPr>
          <p:cNvPr id="7" name="Объект 6"/>
          <p:cNvPicPr>
            <a:picLocks noGrp="1" noChangeAspect="1"/>
          </p:cNvPicPr>
          <p:nvPr>
            <p:ph idx="1"/>
          </p:nvPr>
        </p:nvPicPr>
        <p:blipFill>
          <a:blip r:embed="rId3" cstate="email">
            <a:extLst>
              <a:ext uri="{28A0092B-C50C-407E-A947-70E740481C1C}">
                <a14:useLocalDpi xmlns:a14="http://schemas.microsoft.com/office/drawing/2010/main" xmlns=""/>
              </a:ext>
            </a:extLst>
          </a:blip>
          <a:stretch>
            <a:fillRect/>
          </a:stretch>
        </p:blipFill>
        <p:spPr>
          <a:xfrm>
            <a:off x="683568" y="1412776"/>
            <a:ext cx="7776864" cy="5184576"/>
          </a:xfrm>
          <a:prstGeom prst="rect">
            <a:avLst/>
          </a:prstGeom>
          <a:ln>
            <a:noFill/>
          </a:ln>
          <a:effectLst>
            <a:softEdge rad="112500"/>
          </a:effectLst>
        </p:spPr>
      </p:pic>
    </p:spTree>
    <p:extLst>
      <p:ext uri="{BB962C8B-B14F-4D97-AF65-F5344CB8AC3E}">
        <p14:creationId xmlns:p14="http://schemas.microsoft.com/office/powerpoint/2010/main" xmlns="" val="2585575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l="-25000" r="-25000"/>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620688"/>
            <a:ext cx="8229600" cy="1512168"/>
          </a:xfrm>
          <a:noFill/>
          <a:ln w="76200">
            <a:noFill/>
            <a:prstDash val="lgDashDotDot"/>
          </a:ln>
        </p:spPr>
        <p:txBody>
          <a:bodyPr>
            <a:noAutofit/>
          </a:bodyPr>
          <a:lstStyle/>
          <a:p>
            <a:pPr>
              <a:lnSpc>
                <a:spcPct val="115000"/>
              </a:lnSpc>
              <a:spcAft>
                <a:spcPts val="1000"/>
              </a:spcAft>
            </a:pPr>
            <a:r>
              <a:rPr lang="ru-RU" sz="4000" b="1" dirty="0">
                <a:solidFill>
                  <a:srgbClr val="FF0066"/>
                </a:solidFill>
                <a:latin typeface="Monotype Corsiva" pitchFamily="66" charset="0"/>
                <a:ea typeface="Calibri"/>
                <a:cs typeface="Times New Roman" pitchFamily="18" charset="0"/>
              </a:rPr>
              <a:t>Во все времена люди ухаживали за своей одеждой, чтобы она выглядела красиво и опрятно.</a:t>
            </a:r>
            <a:r>
              <a:rPr lang="ru-RU" sz="4000" dirty="0">
                <a:solidFill>
                  <a:srgbClr val="FF0066"/>
                </a:solidFill>
                <a:latin typeface="Monotype Corsiva" pitchFamily="66" charset="0"/>
                <a:ea typeface="Calibri"/>
                <a:cs typeface="Times New Roman" pitchFamily="18" charset="0"/>
              </a:rPr>
              <a:t/>
            </a:r>
            <a:br>
              <a:rPr lang="ru-RU" sz="4000" dirty="0">
                <a:solidFill>
                  <a:srgbClr val="FF0066"/>
                </a:solidFill>
                <a:latin typeface="Monotype Corsiva" pitchFamily="66" charset="0"/>
                <a:ea typeface="Calibri"/>
                <a:cs typeface="Times New Roman" pitchFamily="18" charset="0"/>
              </a:rPr>
            </a:br>
            <a:endParaRPr lang="ru-RU" sz="4000" dirty="0">
              <a:solidFill>
                <a:srgbClr val="FF0066"/>
              </a:solidFill>
              <a:latin typeface="Monotype Corsiva" pitchFamily="66" charset="0"/>
              <a:cs typeface="Times New Roman" pitchFamily="18" charset="0"/>
            </a:endParaRPr>
          </a:p>
        </p:txBody>
      </p:sp>
      <p:pic>
        <p:nvPicPr>
          <p:cNvPr id="7" name="Объект 6"/>
          <p:cNvPicPr>
            <a:picLocks noGrp="1" noChangeAspect="1"/>
          </p:cNvPicPr>
          <p:nvPr>
            <p:ph sz="half" idx="1"/>
          </p:nvPr>
        </p:nvPicPr>
        <p:blipFill>
          <a:blip r:embed="rId4" cstate="email">
            <a:extLst>
              <a:ext uri="{28A0092B-C50C-407E-A947-70E740481C1C}">
                <a14:useLocalDpi xmlns:a14="http://schemas.microsoft.com/office/drawing/2010/main" xmlns=""/>
              </a:ext>
            </a:extLst>
          </a:blip>
          <a:stretch>
            <a:fillRect/>
          </a:stretch>
        </p:blipFill>
        <p:spPr>
          <a:xfrm>
            <a:off x="323528" y="2060848"/>
            <a:ext cx="4824536" cy="4536504"/>
          </a:xfrm>
          <a:prstGeom prst="rect">
            <a:avLst/>
          </a:prstGeom>
          <a:ln>
            <a:noFill/>
          </a:ln>
          <a:effectLst>
            <a:softEdge rad="112500"/>
          </a:effectLst>
        </p:spPr>
      </p:pic>
      <p:pic>
        <p:nvPicPr>
          <p:cNvPr id="8" name="Объект 7"/>
          <p:cNvPicPr>
            <a:picLocks noGrp="1" noChangeAspect="1"/>
          </p:cNvPicPr>
          <p:nvPr>
            <p:ph sz="half" idx="2"/>
          </p:nvPr>
        </p:nvPicPr>
        <p:blipFill>
          <a:blip r:embed="rId5" cstate="email">
            <a:extLst>
              <a:ext uri="{28A0092B-C50C-407E-A947-70E740481C1C}">
                <a14:useLocalDpi xmlns:a14="http://schemas.microsoft.com/office/drawing/2010/main" xmlns=""/>
              </a:ext>
            </a:extLst>
          </a:blip>
          <a:stretch>
            <a:fillRect/>
          </a:stretch>
        </p:blipFill>
        <p:spPr>
          <a:xfrm>
            <a:off x="5292080" y="4797152"/>
            <a:ext cx="3456384" cy="1728192"/>
          </a:xfrm>
          <a:prstGeom prst="rect">
            <a:avLst/>
          </a:prstGeom>
          <a:ln>
            <a:noFill/>
          </a:ln>
          <a:effectLst>
            <a:softEdge rad="112500"/>
          </a:effectLst>
        </p:spPr>
      </p:pic>
      <p:pic>
        <p:nvPicPr>
          <p:cNvPr id="2" name="Рисунок 1"/>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5292080" y="2060848"/>
            <a:ext cx="3425524" cy="2664296"/>
          </a:xfrm>
          <a:prstGeom prst="rect">
            <a:avLst/>
          </a:prstGeom>
          <a:ln>
            <a:noFill/>
          </a:ln>
          <a:effectLst>
            <a:softEdge rad="112500"/>
          </a:effectLst>
        </p:spPr>
      </p:pic>
    </p:spTree>
    <p:extLst>
      <p:ext uri="{BB962C8B-B14F-4D97-AF65-F5344CB8AC3E}">
        <p14:creationId xmlns:p14="http://schemas.microsoft.com/office/powerpoint/2010/main" xmlns="" val="1117264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143000"/>
          </a:xfrm>
        </p:spPr>
        <p:txBody>
          <a:bodyPr>
            <a:noAutofit/>
          </a:bodyPr>
          <a:lstStyle/>
          <a:p>
            <a:r>
              <a:rPr lang="ru-RU" sz="4000" dirty="0" smtClean="0">
                <a:solidFill>
                  <a:srgbClr val="FF0066"/>
                </a:solidFill>
                <a:latin typeface="Monotype Corsiva" pitchFamily="66" charset="0"/>
                <a:ea typeface="Calibri"/>
                <a:cs typeface="Times New Roman"/>
              </a:rPr>
              <a:t> </a:t>
            </a:r>
            <a:r>
              <a:rPr lang="ru-RU" sz="4000" b="1" dirty="0">
                <a:solidFill>
                  <a:srgbClr val="FF0066"/>
                </a:solidFill>
                <a:latin typeface="Monotype Corsiva" pitchFamily="66" charset="0"/>
                <a:ea typeface="Calibri"/>
                <a:cs typeface="Times New Roman" panose="02020603050405020304" pitchFamily="18" charset="0"/>
              </a:rPr>
              <a:t>На Руси были своеобразные приспособления для стирки </a:t>
            </a:r>
            <a:r>
              <a:rPr lang="ru-RU" sz="4000" b="1" dirty="0" smtClean="0">
                <a:solidFill>
                  <a:srgbClr val="FF0066"/>
                </a:solidFill>
                <a:latin typeface="Monotype Corsiva" pitchFamily="66" charset="0"/>
                <a:ea typeface="Calibri"/>
                <a:cs typeface="Times New Roman" panose="02020603050405020304" pitchFamily="18" charset="0"/>
              </a:rPr>
              <a:t>, </a:t>
            </a:r>
            <a:r>
              <a:rPr lang="ru-RU" sz="4000" b="1" dirty="0">
                <a:solidFill>
                  <a:srgbClr val="FF0066"/>
                </a:solidFill>
                <a:latin typeface="Monotype Corsiva" pitchFamily="66" charset="0"/>
                <a:ea typeface="Calibri"/>
                <a:cs typeface="Times New Roman" panose="02020603050405020304" pitchFamily="18" charset="0"/>
              </a:rPr>
              <a:t>глажки </a:t>
            </a:r>
            <a:r>
              <a:rPr lang="ru-RU" sz="4000" b="1" dirty="0" smtClean="0">
                <a:solidFill>
                  <a:srgbClr val="FF0066"/>
                </a:solidFill>
                <a:latin typeface="Monotype Corsiva" pitchFamily="66" charset="0"/>
                <a:ea typeface="Calibri"/>
                <a:cs typeface="Times New Roman" panose="02020603050405020304" pitchFamily="18" charset="0"/>
              </a:rPr>
              <a:t>и хранения белья</a:t>
            </a:r>
            <a:r>
              <a:rPr lang="ru-RU" sz="4000" b="1" dirty="0">
                <a:solidFill>
                  <a:srgbClr val="FF0066"/>
                </a:solidFill>
                <a:latin typeface="Monotype Corsiva" pitchFamily="66" charset="0"/>
                <a:ea typeface="Calibri"/>
                <a:cs typeface="Times New Roman" panose="02020603050405020304" pitchFamily="18" charset="0"/>
              </a:rPr>
              <a:t>. </a:t>
            </a:r>
            <a:endParaRPr lang="ru-RU" sz="4000" b="1" dirty="0">
              <a:solidFill>
                <a:srgbClr val="FF0066"/>
              </a:solidFill>
              <a:latin typeface="Monotype Corsiva" pitchFamily="66" charset="0"/>
              <a:cs typeface="Times New Roman" panose="02020603050405020304" pitchFamily="18" charset="0"/>
            </a:endParaRPr>
          </a:p>
        </p:txBody>
      </p:sp>
      <p:pic>
        <p:nvPicPr>
          <p:cNvPr id="5" name="Объект 4"/>
          <p:cNvPicPr>
            <a:picLocks noGrp="1" noChangeAspect="1"/>
          </p:cNvPicPr>
          <p:nvPr>
            <p:ph sz="half" idx="1"/>
          </p:nvPr>
        </p:nvPicPr>
        <p:blipFill>
          <a:blip r:embed="rId3" cstate="email">
            <a:extLst>
              <a:ext uri="{28A0092B-C50C-407E-A947-70E740481C1C}">
                <a14:useLocalDpi xmlns:a14="http://schemas.microsoft.com/office/drawing/2010/main" xmlns=""/>
              </a:ext>
            </a:extLst>
          </a:blip>
          <a:stretch>
            <a:fillRect/>
          </a:stretch>
        </p:blipFill>
        <p:spPr>
          <a:xfrm>
            <a:off x="251520" y="1988840"/>
            <a:ext cx="4069644" cy="4032448"/>
          </a:xfrm>
          <a:prstGeom prst="rect">
            <a:avLst/>
          </a:prstGeom>
          <a:ln>
            <a:noFill/>
          </a:ln>
          <a:effectLst>
            <a:softEdge rad="112500"/>
          </a:effectLst>
        </p:spPr>
      </p:pic>
      <p:pic>
        <p:nvPicPr>
          <p:cNvPr id="6" name="Объект 5"/>
          <p:cNvPicPr>
            <a:picLocks noGrp="1" noChangeAspect="1"/>
          </p:cNvPicPr>
          <p:nvPr>
            <p:ph sz="half" idx="2"/>
          </p:nvPr>
        </p:nvPicPr>
        <p:blipFill>
          <a:blip r:embed="rId4" cstate="email">
            <a:extLst>
              <a:ext uri="{28A0092B-C50C-407E-A947-70E740481C1C}">
                <a14:useLocalDpi xmlns:a14="http://schemas.microsoft.com/office/drawing/2010/main" xmlns=""/>
              </a:ext>
            </a:extLst>
          </a:blip>
          <a:stretch>
            <a:fillRect/>
          </a:stretch>
        </p:blipFill>
        <p:spPr>
          <a:xfrm>
            <a:off x="6228184" y="1556792"/>
            <a:ext cx="2520280" cy="1944216"/>
          </a:xfrm>
          <a:prstGeom prst="rect">
            <a:avLst/>
          </a:prstGeom>
          <a:ln>
            <a:noFill/>
          </a:ln>
          <a:effectLst>
            <a:softEdge rad="112500"/>
          </a:effectLst>
        </p:spPr>
      </p:pic>
      <p:sp>
        <p:nvSpPr>
          <p:cNvPr id="7" name="TextBox 6"/>
          <p:cNvSpPr txBox="1"/>
          <p:nvPr/>
        </p:nvSpPr>
        <p:spPr>
          <a:xfrm>
            <a:off x="467544" y="5877272"/>
            <a:ext cx="8676456" cy="707886"/>
          </a:xfrm>
          <a:prstGeom prst="rect">
            <a:avLst/>
          </a:prstGeom>
          <a:noFill/>
        </p:spPr>
        <p:txBody>
          <a:bodyPr wrap="square" rtlCol="0">
            <a:spAutoFit/>
          </a:bodyPr>
          <a:lstStyle/>
          <a:p>
            <a:r>
              <a:rPr lang="ru-RU" sz="4000" dirty="0" smtClean="0">
                <a:solidFill>
                  <a:srgbClr val="FF0066"/>
                </a:solidFill>
                <a:latin typeface="Monotype Corsiva" pitchFamily="66" charset="0"/>
                <a:cs typeface="Times New Roman" panose="02020603050405020304" pitchFamily="18" charset="0"/>
              </a:rPr>
              <a:t>  Рубель и валек                       Сундук</a:t>
            </a:r>
            <a:endParaRPr lang="ru-RU" sz="4000" dirty="0">
              <a:solidFill>
                <a:srgbClr val="FF0066"/>
              </a:solidFill>
              <a:latin typeface="Monotype Corsiva" pitchFamily="66" charset="0"/>
              <a:cs typeface="Times New Roman" panose="02020603050405020304" pitchFamily="18" charset="0"/>
            </a:endParaRPr>
          </a:p>
        </p:txBody>
      </p:sp>
      <p:sp>
        <p:nvSpPr>
          <p:cNvPr id="8" name="TextBox 7"/>
          <p:cNvSpPr txBox="1"/>
          <p:nvPr/>
        </p:nvSpPr>
        <p:spPr>
          <a:xfrm>
            <a:off x="4788024" y="2132856"/>
            <a:ext cx="1512168" cy="707886"/>
          </a:xfrm>
          <a:prstGeom prst="rect">
            <a:avLst/>
          </a:prstGeom>
          <a:noFill/>
        </p:spPr>
        <p:txBody>
          <a:bodyPr wrap="square" rtlCol="0">
            <a:spAutoFit/>
          </a:bodyPr>
          <a:lstStyle/>
          <a:p>
            <a:r>
              <a:rPr lang="ru-RU" sz="4000" dirty="0" smtClean="0">
                <a:solidFill>
                  <a:srgbClr val="FF0066"/>
                </a:solidFill>
                <a:latin typeface="Monotype Corsiva" pitchFamily="66" charset="0"/>
                <a:cs typeface="Times New Roman" panose="02020603050405020304" pitchFamily="18" charset="0"/>
              </a:rPr>
              <a:t>Утюг</a:t>
            </a:r>
            <a:endParaRPr lang="ru-RU" sz="4000" dirty="0">
              <a:solidFill>
                <a:srgbClr val="FF0066"/>
              </a:solidFill>
              <a:latin typeface="Monotype Corsiva" pitchFamily="66" charset="0"/>
              <a:cs typeface="Times New Roman" panose="02020603050405020304" pitchFamily="18" charset="0"/>
            </a:endParaRPr>
          </a:p>
        </p:txBody>
      </p:sp>
      <p:pic>
        <p:nvPicPr>
          <p:cNvPr id="9" name="Рисунок 8"/>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4499992" y="3501008"/>
            <a:ext cx="4320480" cy="2592288"/>
          </a:xfrm>
          <a:prstGeom prst="rect">
            <a:avLst/>
          </a:prstGeom>
          <a:ln>
            <a:noFill/>
          </a:ln>
          <a:effectLst>
            <a:softEdge rad="112500"/>
          </a:effectLst>
        </p:spPr>
      </p:pic>
    </p:spTree>
    <p:extLst>
      <p:ext uri="{BB962C8B-B14F-4D97-AF65-F5344CB8AC3E}">
        <p14:creationId xmlns:p14="http://schemas.microsoft.com/office/powerpoint/2010/main" xmlns="" val="3372910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23528" y="260648"/>
            <a:ext cx="8229600" cy="864096"/>
          </a:xfrm>
        </p:spPr>
        <p:txBody>
          <a:bodyPr>
            <a:noAutofit/>
          </a:bodyPr>
          <a:lstStyle/>
          <a:p>
            <a:r>
              <a:rPr lang="ru-RU" b="1" dirty="0" smtClean="0">
                <a:solidFill>
                  <a:srgbClr val="FF0066"/>
                </a:solidFill>
                <a:latin typeface="Monotype Corsiva" pitchFamily="66" charset="0"/>
                <a:cs typeface="Times New Roman" panose="02020603050405020304" pitchFamily="18" charset="0"/>
              </a:rPr>
              <a:t>Отгадайте загадки старого бабушкиного сундучка </a:t>
            </a:r>
            <a:endParaRPr lang="ru-RU" b="1" dirty="0">
              <a:solidFill>
                <a:srgbClr val="FF0066"/>
              </a:solidFill>
              <a:latin typeface="Monotype Corsiva" pitchFamily="66" charset="0"/>
              <a:cs typeface="Times New Roman" panose="02020603050405020304" pitchFamily="18" charset="0"/>
            </a:endParaRPr>
          </a:p>
        </p:txBody>
      </p:sp>
      <p:pic>
        <p:nvPicPr>
          <p:cNvPr id="6" name="Рисунок 5"/>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6948264" y="4371888"/>
            <a:ext cx="1872208" cy="2249041"/>
          </a:xfrm>
          <a:prstGeom prst="rect">
            <a:avLst/>
          </a:prstGeom>
          <a:ln>
            <a:noFill/>
          </a:ln>
          <a:effectLst>
            <a:softEdge rad="112500"/>
          </a:effectLst>
        </p:spPr>
      </p:pic>
      <p:pic>
        <p:nvPicPr>
          <p:cNvPr id="7" name="Рисунок 6"/>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2555776" y="4365104"/>
            <a:ext cx="2088232" cy="2271570"/>
          </a:xfrm>
          <a:prstGeom prst="rect">
            <a:avLst/>
          </a:prstGeom>
          <a:ln>
            <a:noFill/>
          </a:ln>
          <a:effectLst>
            <a:softEdge rad="112500"/>
          </a:effectLst>
        </p:spPr>
      </p:pic>
      <p:pic>
        <p:nvPicPr>
          <p:cNvPr id="8" name="Рисунок 7"/>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4860032" y="4365104"/>
            <a:ext cx="1944216" cy="2333936"/>
          </a:xfrm>
          <a:prstGeom prst="rect">
            <a:avLst/>
          </a:prstGeom>
          <a:ln>
            <a:noFill/>
          </a:ln>
          <a:effectLst>
            <a:softEdge rad="112500"/>
          </a:effectLst>
        </p:spPr>
      </p:pic>
      <p:pic>
        <p:nvPicPr>
          <p:cNvPr id="11" name="Рисунок 10"/>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323528" y="4365104"/>
            <a:ext cx="2150518" cy="2251860"/>
          </a:xfrm>
          <a:prstGeom prst="rect">
            <a:avLst/>
          </a:prstGeom>
          <a:ln>
            <a:noFill/>
          </a:ln>
          <a:effectLst>
            <a:softEdge rad="112500"/>
          </a:effectLst>
        </p:spPr>
      </p:pic>
      <p:sp>
        <p:nvSpPr>
          <p:cNvPr id="13" name="TextBox 12"/>
          <p:cNvSpPr txBox="1"/>
          <p:nvPr/>
        </p:nvSpPr>
        <p:spPr>
          <a:xfrm>
            <a:off x="0" y="1412776"/>
            <a:ext cx="2988840" cy="866263"/>
          </a:xfrm>
          <a:prstGeom prst="rect">
            <a:avLst/>
          </a:prstGeom>
          <a:noFill/>
        </p:spPr>
        <p:txBody>
          <a:bodyPr wrap="square" rtlCol="0">
            <a:spAutoFit/>
          </a:bodyPr>
          <a:lstStyle/>
          <a:p>
            <a:pPr algn="ctr">
              <a:lnSpc>
                <a:spcPts val="2900"/>
              </a:lnSpc>
            </a:pPr>
            <a:r>
              <a:rPr lang="ru-RU" sz="3200" dirty="0" smtClean="0">
                <a:solidFill>
                  <a:srgbClr val="FF0066"/>
                </a:solidFill>
                <a:latin typeface="Monotype Corsiva" pitchFamily="66" charset="0"/>
                <a:cs typeface="Times New Roman" panose="02020603050405020304" pitchFamily="18" charset="0"/>
              </a:rPr>
              <a:t>Из лыка свито </a:t>
            </a:r>
          </a:p>
          <a:p>
            <a:pPr algn="ctr">
              <a:lnSpc>
                <a:spcPts val="2900"/>
              </a:lnSpc>
            </a:pPr>
            <a:r>
              <a:rPr lang="ru-RU" sz="3200" dirty="0" smtClean="0">
                <a:solidFill>
                  <a:srgbClr val="FF0066"/>
                </a:solidFill>
                <a:latin typeface="Monotype Corsiva" pitchFamily="66" charset="0"/>
                <a:cs typeface="Times New Roman" panose="02020603050405020304" pitchFamily="18" charset="0"/>
              </a:rPr>
              <a:t>Дырявое корыто</a:t>
            </a:r>
            <a:endParaRPr lang="ru-RU" sz="3200" dirty="0">
              <a:solidFill>
                <a:srgbClr val="FF0066"/>
              </a:solidFill>
              <a:latin typeface="Monotype Corsiva" pitchFamily="66" charset="0"/>
              <a:cs typeface="Times New Roman" panose="02020603050405020304" pitchFamily="18" charset="0"/>
            </a:endParaRPr>
          </a:p>
        </p:txBody>
      </p:sp>
      <p:sp>
        <p:nvSpPr>
          <p:cNvPr id="14" name="TextBox 13"/>
          <p:cNvSpPr txBox="1"/>
          <p:nvPr/>
        </p:nvSpPr>
        <p:spPr>
          <a:xfrm>
            <a:off x="5508104" y="1404004"/>
            <a:ext cx="3312368" cy="1113125"/>
          </a:xfrm>
          <a:prstGeom prst="rect">
            <a:avLst/>
          </a:prstGeom>
          <a:noFill/>
        </p:spPr>
        <p:txBody>
          <a:bodyPr wrap="square" rtlCol="0">
            <a:spAutoFit/>
          </a:bodyPr>
          <a:lstStyle/>
          <a:p>
            <a:pPr algn="ctr">
              <a:lnSpc>
                <a:spcPts val="2900"/>
              </a:lnSpc>
            </a:pPr>
            <a:r>
              <a:rPr lang="ru-RU" sz="3200" dirty="0" smtClean="0">
                <a:solidFill>
                  <a:srgbClr val="FF0066"/>
                </a:solidFill>
                <a:latin typeface="Monotype Corsiva" pitchFamily="66" charset="0"/>
                <a:cs typeface="Times New Roman" panose="02020603050405020304" pitchFamily="18" charset="0"/>
              </a:rPr>
              <a:t>Дуйся не дуйся, а</a:t>
            </a:r>
          </a:p>
          <a:p>
            <a:pPr algn="ctr">
              <a:lnSpc>
                <a:spcPts val="2900"/>
              </a:lnSpc>
            </a:pPr>
            <a:r>
              <a:rPr lang="ru-RU" sz="3200" dirty="0" smtClean="0">
                <a:solidFill>
                  <a:srgbClr val="FF0066"/>
                </a:solidFill>
                <a:latin typeface="Monotype Corsiva" pitchFamily="66" charset="0"/>
                <a:cs typeface="Times New Roman" panose="02020603050405020304" pitchFamily="18" charset="0"/>
              </a:rPr>
              <a:t>Через голову суйся</a:t>
            </a:r>
          </a:p>
          <a:p>
            <a:pPr algn="ctr"/>
            <a:endParaRPr lang="ru-RU" dirty="0"/>
          </a:p>
        </p:txBody>
      </p:sp>
      <p:sp>
        <p:nvSpPr>
          <p:cNvPr id="15" name="TextBox 14"/>
          <p:cNvSpPr txBox="1"/>
          <p:nvPr/>
        </p:nvSpPr>
        <p:spPr>
          <a:xfrm>
            <a:off x="251520" y="2924944"/>
            <a:ext cx="2736304" cy="1384995"/>
          </a:xfrm>
          <a:prstGeom prst="rect">
            <a:avLst/>
          </a:prstGeom>
          <a:noFill/>
        </p:spPr>
        <p:txBody>
          <a:bodyPr wrap="square" rtlCol="0">
            <a:spAutoFit/>
          </a:bodyPr>
          <a:lstStyle/>
          <a:p>
            <a:pPr algn="ctr"/>
            <a:r>
              <a:rPr lang="ru-RU" sz="2800" dirty="0" smtClean="0">
                <a:solidFill>
                  <a:srgbClr val="FF0066"/>
                </a:solidFill>
                <a:latin typeface="Monotype Corsiva" pitchFamily="66" charset="0"/>
                <a:cs typeface="Times New Roman" panose="02020603050405020304" pitchFamily="18" charset="0"/>
              </a:rPr>
              <a:t>По дороге шёл,</a:t>
            </a:r>
          </a:p>
          <a:p>
            <a:pPr algn="ctr"/>
            <a:r>
              <a:rPr lang="ru-RU" sz="2800" dirty="0" smtClean="0">
                <a:solidFill>
                  <a:srgbClr val="FF0066"/>
                </a:solidFill>
                <a:latin typeface="Monotype Corsiva" pitchFamily="66" charset="0"/>
                <a:cs typeface="Times New Roman" panose="02020603050405020304" pitchFamily="18" charset="0"/>
              </a:rPr>
              <a:t>Две дороги нашёл,</a:t>
            </a:r>
          </a:p>
          <a:p>
            <a:pPr algn="ctr"/>
            <a:r>
              <a:rPr lang="ru-RU" sz="2800" dirty="0" smtClean="0">
                <a:solidFill>
                  <a:srgbClr val="FF0066"/>
                </a:solidFill>
                <a:latin typeface="Monotype Corsiva" pitchFamily="66" charset="0"/>
                <a:cs typeface="Times New Roman" panose="02020603050405020304" pitchFamily="18" charset="0"/>
              </a:rPr>
              <a:t>по обеим пошёл</a:t>
            </a:r>
            <a:endParaRPr lang="ru-RU" sz="2800" dirty="0">
              <a:solidFill>
                <a:srgbClr val="FF0066"/>
              </a:solidFill>
              <a:latin typeface="Monotype Corsiva" pitchFamily="66" charset="0"/>
              <a:cs typeface="Times New Roman" panose="02020603050405020304" pitchFamily="18" charset="0"/>
            </a:endParaRPr>
          </a:p>
        </p:txBody>
      </p:sp>
      <p:sp>
        <p:nvSpPr>
          <p:cNvPr id="16" name="TextBox 15"/>
          <p:cNvSpPr txBox="1"/>
          <p:nvPr/>
        </p:nvSpPr>
        <p:spPr>
          <a:xfrm>
            <a:off x="5580112" y="3068960"/>
            <a:ext cx="3383868" cy="954107"/>
          </a:xfrm>
          <a:prstGeom prst="rect">
            <a:avLst/>
          </a:prstGeom>
          <a:noFill/>
        </p:spPr>
        <p:txBody>
          <a:bodyPr wrap="square" rtlCol="0">
            <a:spAutoFit/>
          </a:bodyPr>
          <a:lstStyle/>
          <a:p>
            <a:pPr algn="ctr"/>
            <a:r>
              <a:rPr lang="ru-RU" sz="2800" dirty="0" smtClean="0">
                <a:solidFill>
                  <a:srgbClr val="FF0066"/>
                </a:solidFill>
                <a:latin typeface="Monotype Corsiva" pitchFamily="66" charset="0"/>
                <a:cs typeface="Times New Roman" panose="02020603050405020304" pitchFamily="18" charset="0"/>
              </a:rPr>
              <a:t>Надену-ободом сведет,</a:t>
            </a:r>
          </a:p>
          <a:p>
            <a:pPr algn="ctr"/>
            <a:r>
              <a:rPr lang="ru-RU" sz="2800" dirty="0" smtClean="0">
                <a:solidFill>
                  <a:srgbClr val="FF0066"/>
                </a:solidFill>
                <a:latin typeface="Monotype Corsiva" pitchFamily="66" charset="0"/>
                <a:cs typeface="Times New Roman" panose="02020603050405020304" pitchFamily="18" charset="0"/>
              </a:rPr>
              <a:t>Сниму-змеёю упадет.</a:t>
            </a:r>
            <a:endParaRPr lang="ru-RU" sz="2800" dirty="0">
              <a:solidFill>
                <a:srgbClr val="FF0066"/>
              </a:solidFill>
              <a:latin typeface="Monotype Corsiva" pitchFamily="66" charset="0"/>
              <a:cs typeface="Times New Roman" panose="02020603050405020304" pitchFamily="18" charset="0"/>
            </a:endParaRPr>
          </a:p>
        </p:txBody>
      </p:sp>
      <p:pic>
        <p:nvPicPr>
          <p:cNvPr id="1026" name="Picture 2"/>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2915816" y="1340768"/>
            <a:ext cx="2659143" cy="3024336"/>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54735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b="1" dirty="0" smtClean="0">
                <a:solidFill>
                  <a:srgbClr val="FF0066"/>
                </a:solidFill>
                <a:latin typeface="Monotype Corsiva" pitchFamily="66" charset="0"/>
                <a:cs typeface="Times New Roman" panose="02020603050405020304" pitchFamily="18" charset="0"/>
              </a:rPr>
              <a:t>Чем похожи и чем отличаются рубахи</a:t>
            </a:r>
            <a:r>
              <a:rPr lang="en-US" b="1" dirty="0" smtClean="0">
                <a:solidFill>
                  <a:srgbClr val="FF0066"/>
                </a:solidFill>
                <a:latin typeface="Monotype Corsiva" pitchFamily="66" charset="0"/>
                <a:cs typeface="Times New Roman" panose="02020603050405020304" pitchFamily="18" charset="0"/>
              </a:rPr>
              <a:t>?</a:t>
            </a:r>
            <a:endParaRPr lang="ru-RU" b="1" dirty="0">
              <a:solidFill>
                <a:srgbClr val="FF0066"/>
              </a:solidFill>
              <a:latin typeface="Monotype Corsiva" pitchFamily="66" charset="0"/>
              <a:cs typeface="Times New Roman" panose="02020603050405020304" pitchFamily="18" charset="0"/>
            </a:endParaRPr>
          </a:p>
        </p:txBody>
      </p:sp>
      <p:pic>
        <p:nvPicPr>
          <p:cNvPr id="8" name="Содержимое 7" descr="2.jpg"/>
          <p:cNvPicPr>
            <a:picLocks noGrp="1" noChangeAspect="1"/>
          </p:cNvPicPr>
          <p:nvPr>
            <p:ph sz="half" idx="1"/>
          </p:nvPr>
        </p:nvPicPr>
        <p:blipFill>
          <a:blip r:embed="rId3" cstate="email"/>
          <a:stretch>
            <a:fillRect/>
          </a:stretch>
        </p:blipFill>
        <p:spPr>
          <a:xfrm>
            <a:off x="755576" y="1772816"/>
            <a:ext cx="3807836" cy="4641933"/>
          </a:xfrm>
          <a:prstGeom prst="rect">
            <a:avLst/>
          </a:prstGeom>
          <a:ln>
            <a:noFill/>
          </a:ln>
          <a:effectLst>
            <a:softEdge rad="112500"/>
          </a:effectLst>
        </p:spPr>
      </p:pic>
      <p:pic>
        <p:nvPicPr>
          <p:cNvPr id="10" name="Содержимое 9" descr="4.jpg"/>
          <p:cNvPicPr>
            <a:picLocks noGrp="1" noChangeAspect="1"/>
          </p:cNvPicPr>
          <p:nvPr>
            <p:ph sz="half" idx="2"/>
          </p:nvPr>
        </p:nvPicPr>
        <p:blipFill>
          <a:blip r:embed="rId4" cstate="email"/>
          <a:stretch>
            <a:fillRect/>
          </a:stretch>
        </p:blipFill>
        <p:spPr>
          <a:xfrm>
            <a:off x="4860032" y="1700808"/>
            <a:ext cx="3687204" cy="4730794"/>
          </a:xfrm>
          <a:prstGeom prst="rect">
            <a:avLst/>
          </a:prstGeom>
          <a:ln>
            <a:noFill/>
          </a:ln>
          <a:effectLst>
            <a:softEdge rad="112500"/>
          </a:effectLst>
        </p:spPr>
      </p:pic>
    </p:spTree>
    <p:extLst>
      <p:ext uri="{BB962C8B-B14F-4D97-AF65-F5344CB8AC3E}">
        <p14:creationId xmlns:p14="http://schemas.microsoft.com/office/powerpoint/2010/main" xmlns="" val="3073583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b="1" dirty="0">
                <a:solidFill>
                  <a:srgbClr val="FF0066"/>
                </a:solidFill>
                <a:latin typeface="Monotype Corsiva" pitchFamily="66" charset="0"/>
                <a:cs typeface="Times New Roman" panose="02020603050405020304" pitchFamily="18" charset="0"/>
              </a:rPr>
              <a:t>Чем похожи и чем </a:t>
            </a:r>
            <a:r>
              <a:rPr lang="ru-RU" b="1" dirty="0" smtClean="0">
                <a:solidFill>
                  <a:srgbClr val="FF0066"/>
                </a:solidFill>
                <a:latin typeface="Monotype Corsiva" pitchFamily="66" charset="0"/>
                <a:cs typeface="Times New Roman" panose="02020603050405020304" pitchFamily="18" charset="0"/>
              </a:rPr>
              <a:t>отличаются </a:t>
            </a:r>
            <a:br>
              <a:rPr lang="ru-RU" b="1" dirty="0" smtClean="0">
                <a:solidFill>
                  <a:srgbClr val="FF0066"/>
                </a:solidFill>
                <a:latin typeface="Monotype Corsiva" pitchFamily="66" charset="0"/>
                <a:cs typeface="Times New Roman" panose="02020603050405020304" pitchFamily="18" charset="0"/>
              </a:rPr>
            </a:br>
            <a:r>
              <a:rPr lang="ru-RU" b="1" dirty="0" smtClean="0">
                <a:solidFill>
                  <a:srgbClr val="FF0066"/>
                </a:solidFill>
                <a:latin typeface="Monotype Corsiva" pitchFamily="66" charset="0"/>
                <a:cs typeface="Times New Roman" panose="02020603050405020304" pitchFamily="18" charset="0"/>
              </a:rPr>
              <a:t>сарафаны</a:t>
            </a:r>
            <a:r>
              <a:rPr lang="en-US" b="1" dirty="0" smtClean="0">
                <a:solidFill>
                  <a:srgbClr val="FF0066"/>
                </a:solidFill>
                <a:latin typeface="Monotype Corsiva" pitchFamily="66" charset="0"/>
                <a:cs typeface="Times New Roman" panose="02020603050405020304" pitchFamily="18" charset="0"/>
              </a:rPr>
              <a:t>?</a:t>
            </a:r>
            <a:endParaRPr lang="ru-RU" dirty="0">
              <a:solidFill>
                <a:srgbClr val="FF0066"/>
              </a:solidFill>
              <a:latin typeface="Monotype Corsiva" pitchFamily="66" charset="0"/>
            </a:endParaRPr>
          </a:p>
        </p:txBody>
      </p:sp>
      <p:pic>
        <p:nvPicPr>
          <p:cNvPr id="10" name="Содержимое 9" descr="8.jpg"/>
          <p:cNvPicPr>
            <a:picLocks noGrp="1" noChangeAspect="1"/>
          </p:cNvPicPr>
          <p:nvPr>
            <p:ph sz="half" idx="2"/>
          </p:nvPr>
        </p:nvPicPr>
        <p:blipFill>
          <a:blip r:embed="rId3" cstate="email"/>
          <a:stretch>
            <a:fillRect/>
          </a:stretch>
        </p:blipFill>
        <p:spPr>
          <a:xfrm>
            <a:off x="5004048" y="1700808"/>
            <a:ext cx="3528392" cy="4339117"/>
          </a:xfrm>
          <a:prstGeom prst="rect">
            <a:avLst/>
          </a:prstGeom>
          <a:ln>
            <a:noFill/>
          </a:ln>
          <a:effectLst>
            <a:softEdge rad="112500"/>
          </a:effectLst>
        </p:spPr>
      </p:pic>
      <p:pic>
        <p:nvPicPr>
          <p:cNvPr id="12" name="Содержимое 11" descr="5.jpg"/>
          <p:cNvPicPr>
            <a:picLocks noGrp="1" noChangeAspect="1"/>
          </p:cNvPicPr>
          <p:nvPr>
            <p:ph sz="half" idx="1"/>
          </p:nvPr>
        </p:nvPicPr>
        <p:blipFill>
          <a:blip r:embed="rId4" cstate="email"/>
          <a:stretch>
            <a:fillRect/>
          </a:stretch>
        </p:blipFill>
        <p:spPr>
          <a:xfrm>
            <a:off x="611560" y="1772816"/>
            <a:ext cx="4185865" cy="4185865"/>
          </a:xfrm>
          <a:prstGeom prst="rect">
            <a:avLst/>
          </a:prstGeom>
          <a:ln>
            <a:noFill/>
          </a:ln>
          <a:effectLst>
            <a:softEdge rad="112500"/>
          </a:effectLst>
        </p:spPr>
      </p:pic>
    </p:spTree>
    <p:extLst>
      <p:ext uri="{BB962C8B-B14F-4D97-AF65-F5344CB8AC3E}">
        <p14:creationId xmlns:p14="http://schemas.microsoft.com/office/powerpoint/2010/main" xmlns="" val="3399852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467544" y="260648"/>
            <a:ext cx="8229600" cy="1803648"/>
          </a:xfrm>
        </p:spPr>
        <p:txBody>
          <a:bodyPr>
            <a:noAutofit/>
          </a:bodyPr>
          <a:lstStyle/>
          <a:p>
            <a:pPr lvl="0">
              <a:spcBef>
                <a:spcPts val="0"/>
              </a:spcBef>
            </a:pPr>
            <a:r>
              <a:rPr lang="ru-RU" b="1" dirty="0">
                <a:solidFill>
                  <a:srgbClr val="FF0066"/>
                </a:solidFill>
                <a:latin typeface="Monotype Corsiva" pitchFamily="66" charset="0"/>
                <a:cs typeface="Times New Roman" panose="02020603050405020304" pitchFamily="18" charset="0"/>
              </a:rPr>
              <a:t>Не поносишь старого – не носить и нового!</a:t>
            </a:r>
            <a:br>
              <a:rPr lang="ru-RU" b="1" dirty="0">
                <a:solidFill>
                  <a:srgbClr val="FF0066"/>
                </a:solidFill>
                <a:latin typeface="Monotype Corsiva" pitchFamily="66" charset="0"/>
                <a:cs typeface="Times New Roman" panose="02020603050405020304" pitchFamily="18" charset="0"/>
              </a:rPr>
            </a:br>
            <a:endParaRPr lang="ru-RU" b="1" dirty="0">
              <a:solidFill>
                <a:srgbClr val="FF0066"/>
              </a:solidFill>
              <a:latin typeface="Monotype Corsiva" pitchFamily="66" charset="0"/>
              <a:cs typeface="Times New Roman" panose="02020603050405020304" pitchFamily="18" charset="0"/>
            </a:endParaRPr>
          </a:p>
        </p:txBody>
      </p:sp>
      <p:pic>
        <p:nvPicPr>
          <p:cNvPr id="5" name="Рисунок 4" descr="10.jpg"/>
          <p:cNvPicPr>
            <a:picLocks noChangeAspect="1"/>
          </p:cNvPicPr>
          <p:nvPr/>
        </p:nvPicPr>
        <p:blipFill>
          <a:blip r:embed="rId3" cstate="email"/>
          <a:stretch>
            <a:fillRect/>
          </a:stretch>
        </p:blipFill>
        <p:spPr>
          <a:xfrm>
            <a:off x="755576" y="1484784"/>
            <a:ext cx="7489632" cy="4989392"/>
          </a:xfrm>
          <a:prstGeom prst="rect">
            <a:avLst/>
          </a:prstGeom>
          <a:ln>
            <a:noFill/>
          </a:ln>
          <a:effectLst>
            <a:softEdge rad="112500"/>
          </a:effectLst>
        </p:spPr>
      </p:pic>
    </p:spTree>
    <p:extLst>
      <p:ext uri="{BB962C8B-B14F-4D97-AF65-F5344CB8AC3E}">
        <p14:creationId xmlns:p14="http://schemas.microsoft.com/office/powerpoint/2010/main" xmlns="" val="2024004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932040" y="692696"/>
            <a:ext cx="3960440" cy="5328592"/>
          </a:xfrm>
        </p:spPr>
        <p:txBody>
          <a:bodyPr>
            <a:normAutofit/>
          </a:bodyPr>
          <a:lstStyle/>
          <a:p>
            <a:pPr>
              <a:lnSpc>
                <a:spcPts val="4500"/>
              </a:lnSpc>
            </a:pPr>
            <a:r>
              <a:rPr lang="ru-RU" sz="4800" dirty="0" smtClean="0">
                <a:solidFill>
                  <a:srgbClr val="FF0066"/>
                </a:solidFill>
                <a:latin typeface="Monotype Corsiva" pitchFamily="66" charset="0"/>
                <a:cs typeface="Times New Roman" pitchFamily="18" charset="0"/>
              </a:rPr>
              <a:t>Давайте </a:t>
            </a:r>
            <a:br>
              <a:rPr lang="ru-RU" sz="4800" dirty="0" smtClean="0">
                <a:solidFill>
                  <a:srgbClr val="FF0066"/>
                </a:solidFill>
                <a:latin typeface="Monotype Corsiva" pitchFamily="66" charset="0"/>
                <a:cs typeface="Times New Roman" pitchFamily="18" charset="0"/>
              </a:rPr>
            </a:br>
            <a:r>
              <a:rPr lang="ru-RU" sz="4800" dirty="0" smtClean="0">
                <a:solidFill>
                  <a:srgbClr val="FF0066"/>
                </a:solidFill>
                <a:latin typeface="Monotype Corsiva" pitchFamily="66" charset="0"/>
                <a:cs typeface="Times New Roman" pitchFamily="18" charset="0"/>
              </a:rPr>
              <a:t>мы </a:t>
            </a:r>
            <a:br>
              <a:rPr lang="ru-RU" sz="4800" dirty="0" smtClean="0">
                <a:solidFill>
                  <a:srgbClr val="FF0066"/>
                </a:solidFill>
                <a:latin typeface="Monotype Corsiva" pitchFamily="66" charset="0"/>
                <a:cs typeface="Times New Roman" pitchFamily="18" charset="0"/>
              </a:rPr>
            </a:br>
            <a:r>
              <a:rPr lang="ru-RU" sz="4800" dirty="0" smtClean="0">
                <a:solidFill>
                  <a:srgbClr val="FF0066"/>
                </a:solidFill>
                <a:latin typeface="Monotype Corsiva" pitchFamily="66" charset="0"/>
                <a:cs typeface="Times New Roman" pitchFamily="18" charset="0"/>
              </a:rPr>
              <a:t>невеждами </a:t>
            </a:r>
            <a:br>
              <a:rPr lang="ru-RU" sz="4800" dirty="0" smtClean="0">
                <a:solidFill>
                  <a:srgbClr val="FF0066"/>
                </a:solidFill>
                <a:latin typeface="Monotype Corsiva" pitchFamily="66" charset="0"/>
                <a:cs typeface="Times New Roman" pitchFamily="18" charset="0"/>
              </a:rPr>
            </a:br>
            <a:r>
              <a:rPr lang="ru-RU" sz="4800" dirty="0" smtClean="0">
                <a:solidFill>
                  <a:srgbClr val="FF0066"/>
                </a:solidFill>
                <a:latin typeface="Monotype Corsiva" pitchFamily="66" charset="0"/>
                <a:cs typeface="Times New Roman" pitchFamily="18" charset="0"/>
              </a:rPr>
              <a:t>не будем !</a:t>
            </a:r>
            <a:br>
              <a:rPr lang="ru-RU" sz="4800" dirty="0" smtClean="0">
                <a:solidFill>
                  <a:srgbClr val="FF0066"/>
                </a:solidFill>
                <a:latin typeface="Monotype Corsiva" pitchFamily="66" charset="0"/>
                <a:cs typeface="Times New Roman" pitchFamily="18" charset="0"/>
              </a:rPr>
            </a:br>
            <a:r>
              <a:rPr lang="ru-RU" sz="4800" dirty="0" smtClean="0">
                <a:solidFill>
                  <a:srgbClr val="FF0066"/>
                </a:solidFill>
                <a:latin typeface="Monotype Corsiva" pitchFamily="66" charset="0"/>
                <a:cs typeface="Times New Roman" pitchFamily="18" charset="0"/>
              </a:rPr>
              <a:t>Историю костюма не забудем !</a:t>
            </a:r>
            <a:endParaRPr lang="ru-RU" sz="4800" dirty="0">
              <a:solidFill>
                <a:srgbClr val="FF0066"/>
              </a:solidFill>
              <a:latin typeface="Monotype Corsiva" pitchFamily="66" charset="0"/>
              <a:cs typeface="Times New Roman" pitchFamily="18" charset="0"/>
            </a:endParaRPr>
          </a:p>
        </p:txBody>
      </p:sp>
      <p:pic>
        <p:nvPicPr>
          <p:cNvPr id="6" name="Содержимое 5" descr="9.png"/>
          <p:cNvPicPr>
            <a:picLocks noGrp="1" noChangeAspect="1"/>
          </p:cNvPicPr>
          <p:nvPr>
            <p:ph idx="1"/>
          </p:nvPr>
        </p:nvPicPr>
        <p:blipFill>
          <a:blip r:embed="rId2" cstate="email"/>
          <a:stretch>
            <a:fillRect/>
          </a:stretch>
        </p:blipFill>
        <p:spPr>
          <a:xfrm>
            <a:off x="467544" y="548680"/>
            <a:ext cx="4928045" cy="5644571"/>
          </a:xfrm>
        </p:spPr>
      </p:pic>
    </p:spTree>
    <p:extLst>
      <p:ext uri="{BB962C8B-B14F-4D97-AF65-F5344CB8AC3E}">
        <p14:creationId xmlns:p14="http://schemas.microsoft.com/office/powerpoint/2010/main" xmlns="" val="296552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755576" y="33148"/>
            <a:ext cx="8229600" cy="576064"/>
          </a:xfrm>
        </p:spPr>
        <p:txBody>
          <a:bodyPr anchor="t">
            <a:normAutofit fontScale="90000"/>
          </a:bodyPr>
          <a:lstStyle/>
          <a:p>
            <a:r>
              <a:rPr lang="ru-RU" dirty="0">
                <a:solidFill>
                  <a:srgbClr val="FF0000"/>
                </a:solidFill>
              </a:rPr>
              <a:t/>
            </a:r>
            <a:br>
              <a:rPr lang="ru-RU" dirty="0">
                <a:solidFill>
                  <a:srgbClr val="FF0000"/>
                </a:solidFill>
              </a:rPr>
            </a:br>
            <a:endParaRPr lang="ru-RU" dirty="0">
              <a:solidFill>
                <a:srgbClr val="FF0000"/>
              </a:solidFill>
            </a:endParaRPr>
          </a:p>
        </p:txBody>
      </p:sp>
      <p:sp>
        <p:nvSpPr>
          <p:cNvPr id="11" name="Объект 10"/>
          <p:cNvSpPr>
            <a:spLocks noGrp="1"/>
          </p:cNvSpPr>
          <p:nvPr>
            <p:ph sz="half" idx="2"/>
          </p:nvPr>
        </p:nvSpPr>
        <p:spPr>
          <a:xfrm>
            <a:off x="4932040" y="1628800"/>
            <a:ext cx="3672408" cy="4680521"/>
          </a:xfrm>
        </p:spPr>
        <p:txBody>
          <a:bodyPr anchor="b">
            <a:noAutofit/>
          </a:bodyPr>
          <a:lstStyle/>
          <a:p>
            <a:pPr marL="0" indent="0" algn="ctr">
              <a:buNone/>
            </a:pPr>
            <a:r>
              <a:rPr lang="ru-RU" sz="3600" dirty="0" smtClean="0">
                <a:solidFill>
                  <a:srgbClr val="FF0066"/>
                </a:solidFill>
                <a:latin typeface="Monotype Corsiva" pitchFamily="66" charset="0"/>
              </a:rPr>
              <a:t>Нам, россиянам, историю русского костюма</a:t>
            </a:r>
            <a:r>
              <a:rPr lang="ru-RU" sz="3600" dirty="0">
                <a:solidFill>
                  <a:srgbClr val="FF0066"/>
                </a:solidFill>
                <a:latin typeface="Monotype Corsiva" pitchFamily="66" charset="0"/>
              </a:rPr>
              <a:t/>
            </a:r>
            <a:br>
              <a:rPr lang="ru-RU" sz="3600" dirty="0">
                <a:solidFill>
                  <a:srgbClr val="FF0066"/>
                </a:solidFill>
                <a:latin typeface="Monotype Corsiva" pitchFamily="66" charset="0"/>
              </a:rPr>
            </a:br>
            <a:r>
              <a:rPr lang="ru-RU" sz="3600" dirty="0" smtClean="0">
                <a:solidFill>
                  <a:srgbClr val="FF0066"/>
                </a:solidFill>
                <a:latin typeface="Monotype Corsiva" pitchFamily="66" charset="0"/>
              </a:rPr>
              <a:t> </a:t>
            </a:r>
            <a:r>
              <a:rPr lang="ru-RU" sz="3600" dirty="0">
                <a:solidFill>
                  <a:srgbClr val="FF0066"/>
                </a:solidFill>
                <a:latin typeface="Monotype Corsiva" pitchFamily="66" charset="0"/>
              </a:rPr>
              <a:t>полезно очень знать!</a:t>
            </a:r>
            <a:br>
              <a:rPr lang="ru-RU" sz="3600" dirty="0">
                <a:solidFill>
                  <a:srgbClr val="FF0066"/>
                </a:solidFill>
                <a:latin typeface="Monotype Corsiva" pitchFamily="66" charset="0"/>
              </a:rPr>
            </a:br>
            <a:r>
              <a:rPr lang="ru-RU" sz="3600" dirty="0">
                <a:solidFill>
                  <a:srgbClr val="FF0066"/>
                </a:solidFill>
                <a:latin typeface="Monotype Corsiva" pitchFamily="66" charset="0"/>
              </a:rPr>
              <a:t>Костюм о людях призовет подумать,</a:t>
            </a:r>
            <a:br>
              <a:rPr lang="ru-RU" sz="3600" dirty="0">
                <a:solidFill>
                  <a:srgbClr val="FF0066"/>
                </a:solidFill>
                <a:latin typeface="Monotype Corsiva" pitchFamily="66" charset="0"/>
              </a:rPr>
            </a:br>
            <a:r>
              <a:rPr lang="ru-RU" sz="3600" dirty="0">
                <a:solidFill>
                  <a:srgbClr val="FF0066"/>
                </a:solidFill>
                <a:latin typeface="Monotype Corsiva" pitchFamily="66" charset="0"/>
              </a:rPr>
              <a:t>О быте, </a:t>
            </a:r>
            <a:r>
              <a:rPr lang="ru-RU" sz="3600" dirty="0" smtClean="0">
                <a:solidFill>
                  <a:srgbClr val="FF0066"/>
                </a:solidFill>
                <a:latin typeface="Monotype Corsiva" pitchFamily="66" charset="0"/>
              </a:rPr>
              <a:t>нравах </a:t>
            </a:r>
            <a:r>
              <a:rPr lang="ru-RU" sz="3600" dirty="0">
                <a:solidFill>
                  <a:srgbClr val="FF0066"/>
                </a:solidFill>
                <a:latin typeface="Monotype Corsiva" pitchFamily="66" charset="0"/>
              </a:rPr>
              <a:t>может рассказать.</a:t>
            </a:r>
            <a:br>
              <a:rPr lang="ru-RU" sz="3600" dirty="0">
                <a:solidFill>
                  <a:srgbClr val="FF0066"/>
                </a:solidFill>
                <a:latin typeface="Monotype Corsiva" pitchFamily="66" charset="0"/>
              </a:rPr>
            </a:br>
            <a:endParaRPr lang="ru-RU" sz="3600" dirty="0">
              <a:solidFill>
                <a:srgbClr val="FF0066"/>
              </a:solidFill>
              <a:latin typeface="Monotype Corsiva" pitchFamily="66" charset="0"/>
            </a:endParaRPr>
          </a:p>
        </p:txBody>
      </p:sp>
      <p:pic>
        <p:nvPicPr>
          <p:cNvPr id="12" name="Объект 11" descr="C:\Users\Саша\Desktop\Cj-s__UMGoU.jpg"/>
          <p:cNvPicPr>
            <a:picLocks noGrp="1"/>
          </p:cNvPicPr>
          <p:nvPr>
            <p:ph sz="half" idx="1"/>
          </p:nvPr>
        </p:nvPicPr>
        <p:blipFill>
          <a:blip r:embed="rId3" cstate="email">
            <a:extLst>
              <a:ext uri="{28A0092B-C50C-407E-A947-70E740481C1C}">
                <a14:useLocalDpi xmlns:a14="http://schemas.microsoft.com/office/drawing/2010/main" xmlns=""/>
              </a:ext>
            </a:extLst>
          </a:blip>
          <a:srcRect/>
          <a:stretch>
            <a:fillRect/>
          </a:stretch>
        </p:blipFill>
        <p:spPr bwMode="auto">
          <a:xfrm>
            <a:off x="395536" y="620688"/>
            <a:ext cx="4392488" cy="5472608"/>
          </a:xfrm>
          <a:prstGeom prst="rect">
            <a:avLst/>
          </a:prstGeom>
          <a:ln>
            <a:noFill/>
          </a:ln>
          <a:effectLst>
            <a:softEdge rad="112500"/>
          </a:effectLst>
        </p:spPr>
      </p:pic>
    </p:spTree>
    <p:extLst>
      <p:ext uri="{BB962C8B-B14F-4D97-AF65-F5344CB8AC3E}">
        <p14:creationId xmlns:p14="http://schemas.microsoft.com/office/powerpoint/2010/main" xmlns="" val="2404165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39552" y="274638"/>
            <a:ext cx="8147248" cy="1143000"/>
          </a:xfrm>
        </p:spPr>
        <p:txBody>
          <a:bodyPr>
            <a:normAutofit fontScale="90000"/>
          </a:bodyPr>
          <a:lstStyle/>
          <a:p>
            <a:r>
              <a:rPr lang="ru-RU" sz="3600" b="1" dirty="0">
                <a:solidFill>
                  <a:srgbClr val="FF0066"/>
                </a:solidFill>
                <a:latin typeface="Monotype Corsiva" pitchFamily="66" charset="0"/>
              </a:rPr>
              <a:t>Основной одеждой </a:t>
            </a:r>
            <a:r>
              <a:rPr lang="ru-RU" sz="3600" b="1" dirty="0" smtClean="0">
                <a:solidFill>
                  <a:srgbClr val="FF0066"/>
                </a:solidFill>
                <a:latin typeface="Monotype Corsiva" pitchFamily="66" charset="0"/>
              </a:rPr>
              <a:t>, </a:t>
            </a:r>
            <a:r>
              <a:rPr lang="ru-RU" sz="3600" b="1" dirty="0">
                <a:solidFill>
                  <a:srgbClr val="FF0066"/>
                </a:solidFill>
                <a:latin typeface="Monotype Corsiva" pitchFamily="66" charset="0"/>
              </a:rPr>
              <a:t>причем как у мужчин, так и у женщин, считалась рубаха</a:t>
            </a:r>
            <a:endParaRPr lang="ru-RU" sz="3600" dirty="0">
              <a:solidFill>
                <a:srgbClr val="FF0066"/>
              </a:solidFill>
              <a:latin typeface="Monotype Corsiva" pitchFamily="66" charset="0"/>
            </a:endParaRPr>
          </a:p>
        </p:txBody>
      </p:sp>
      <p:pic>
        <p:nvPicPr>
          <p:cNvPr id="10" name="Объект 9"/>
          <p:cNvPicPr>
            <a:picLocks noGrp="1" noChangeAspect="1"/>
          </p:cNvPicPr>
          <p:nvPr>
            <p:ph sz="half" idx="1"/>
          </p:nvPr>
        </p:nvPicPr>
        <p:blipFill>
          <a:blip r:embed="rId3" cstate="email">
            <a:extLst>
              <a:ext uri="{28A0092B-C50C-407E-A947-70E740481C1C}">
                <a14:useLocalDpi xmlns:a14="http://schemas.microsoft.com/office/drawing/2010/main" xmlns=""/>
              </a:ext>
            </a:extLst>
          </a:blip>
          <a:stretch>
            <a:fillRect/>
          </a:stretch>
        </p:blipFill>
        <p:spPr>
          <a:xfrm>
            <a:off x="827584" y="1628800"/>
            <a:ext cx="3816424" cy="3816424"/>
          </a:xfrm>
          <a:prstGeom prst="rect">
            <a:avLst/>
          </a:prstGeom>
          <a:ln>
            <a:noFill/>
          </a:ln>
          <a:effectLst>
            <a:softEdge rad="112500"/>
          </a:effectLst>
        </p:spPr>
      </p:pic>
      <p:pic>
        <p:nvPicPr>
          <p:cNvPr id="11" name="Объект 10"/>
          <p:cNvPicPr>
            <a:picLocks noGrp="1" noChangeAspect="1"/>
          </p:cNvPicPr>
          <p:nvPr>
            <p:ph sz="half" idx="2"/>
          </p:nvPr>
        </p:nvPicPr>
        <p:blipFill>
          <a:blip r:embed="rId4" cstate="email">
            <a:extLst>
              <a:ext uri="{28A0092B-C50C-407E-A947-70E740481C1C}">
                <a14:useLocalDpi xmlns:a14="http://schemas.microsoft.com/office/drawing/2010/main" xmlns=""/>
              </a:ext>
            </a:extLst>
          </a:blip>
          <a:stretch>
            <a:fillRect/>
          </a:stretch>
        </p:blipFill>
        <p:spPr>
          <a:xfrm>
            <a:off x="4788024" y="1412776"/>
            <a:ext cx="3528392" cy="5028366"/>
          </a:xfrm>
          <a:prstGeom prst="rect">
            <a:avLst/>
          </a:prstGeom>
          <a:ln>
            <a:noFill/>
          </a:ln>
          <a:effectLst>
            <a:softEdge rad="112500"/>
          </a:effectLst>
        </p:spPr>
      </p:pic>
      <p:sp>
        <p:nvSpPr>
          <p:cNvPr id="12" name="TextBox 11"/>
          <p:cNvSpPr txBox="1"/>
          <p:nvPr/>
        </p:nvSpPr>
        <p:spPr>
          <a:xfrm>
            <a:off x="1619672" y="5445224"/>
            <a:ext cx="2232248" cy="707886"/>
          </a:xfrm>
          <a:prstGeom prst="rect">
            <a:avLst/>
          </a:prstGeom>
          <a:noFill/>
        </p:spPr>
        <p:txBody>
          <a:bodyPr wrap="square" rtlCol="0">
            <a:spAutoFit/>
          </a:bodyPr>
          <a:lstStyle/>
          <a:p>
            <a:r>
              <a:rPr lang="ru-RU" sz="4000" dirty="0" smtClean="0">
                <a:solidFill>
                  <a:srgbClr val="FF0066"/>
                </a:solidFill>
                <a:latin typeface="Monotype Corsiva" pitchFamily="66" charset="0"/>
                <a:cs typeface="Times New Roman" panose="02020603050405020304" pitchFamily="18" charset="0"/>
              </a:rPr>
              <a:t>Рубаха</a:t>
            </a:r>
            <a:endParaRPr lang="ru-RU" sz="4000" dirty="0">
              <a:solidFill>
                <a:srgbClr val="FF0066"/>
              </a:solidFill>
              <a:latin typeface="Monotype Corsiva" pitchFamily="66" charset="0"/>
              <a:cs typeface="Times New Roman" panose="02020603050405020304" pitchFamily="18" charset="0"/>
            </a:endParaRPr>
          </a:p>
        </p:txBody>
      </p:sp>
    </p:spTree>
    <p:extLst>
      <p:ext uri="{BB962C8B-B14F-4D97-AF65-F5344CB8AC3E}">
        <p14:creationId xmlns:p14="http://schemas.microsoft.com/office/powerpoint/2010/main" xmlns="" val="818841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644008" y="404664"/>
            <a:ext cx="4104456" cy="1323439"/>
          </a:xfrm>
          <a:prstGeom prst="rect">
            <a:avLst/>
          </a:prstGeom>
          <a:noFill/>
        </p:spPr>
        <p:txBody>
          <a:bodyPr wrap="square" rtlCol="0">
            <a:spAutoFit/>
          </a:bodyPr>
          <a:lstStyle/>
          <a:p>
            <a:pPr algn="ctr"/>
            <a:r>
              <a:rPr lang="ru-RU" sz="4000" b="1" dirty="0" smtClean="0">
                <a:solidFill>
                  <a:srgbClr val="FF0066"/>
                </a:solidFill>
                <a:latin typeface="Monotype Corsiva" pitchFamily="66" charset="0"/>
                <a:cs typeface="Times New Roman" pitchFamily="18" charset="0"/>
              </a:rPr>
              <a:t>Что же носили с              рубахой</a:t>
            </a:r>
            <a:r>
              <a:rPr lang="en-US" sz="4000" b="1" dirty="0" smtClean="0">
                <a:solidFill>
                  <a:srgbClr val="FF0066"/>
                </a:solidFill>
                <a:latin typeface="Monotype Corsiva" pitchFamily="66" charset="0"/>
                <a:cs typeface="Times New Roman" pitchFamily="18" charset="0"/>
              </a:rPr>
              <a:t> ?    </a:t>
            </a:r>
            <a:r>
              <a:rPr lang="en-US" sz="4000" b="1" dirty="0" smtClean="0">
                <a:solidFill>
                  <a:srgbClr val="FF0066"/>
                </a:solidFill>
                <a:latin typeface="Monotype Corsiva" pitchFamily="66" charset="0"/>
              </a:rPr>
              <a:t>     </a:t>
            </a:r>
            <a:endParaRPr lang="ru-RU" sz="4000" b="1" dirty="0">
              <a:solidFill>
                <a:srgbClr val="FF0066"/>
              </a:solidFill>
              <a:latin typeface="Monotype Corsiva" pitchFamily="66" charset="0"/>
            </a:endParaRPr>
          </a:p>
        </p:txBody>
      </p:sp>
      <p:pic>
        <p:nvPicPr>
          <p:cNvPr id="16" name="Рисунок 15"/>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148064" y="1844824"/>
            <a:ext cx="3024336" cy="4536502"/>
          </a:xfrm>
          <a:prstGeom prst="rect">
            <a:avLst/>
          </a:prstGeom>
          <a:ln>
            <a:noFill/>
          </a:ln>
          <a:effectLst>
            <a:softEdge rad="112500"/>
          </a:effectLst>
        </p:spPr>
      </p:pic>
      <p:pic>
        <p:nvPicPr>
          <p:cNvPr id="3" name="Рисунок 2"/>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971600" y="188640"/>
            <a:ext cx="3744416" cy="6264697"/>
          </a:xfrm>
          <a:prstGeom prst="rect">
            <a:avLst/>
          </a:prstGeom>
          <a:ln>
            <a:noFill/>
          </a:ln>
          <a:effectLst>
            <a:softEdge rad="112500"/>
          </a:effectLst>
        </p:spPr>
      </p:pic>
    </p:spTree>
    <p:extLst>
      <p:ext uri="{BB962C8B-B14F-4D97-AF65-F5344CB8AC3E}">
        <p14:creationId xmlns:p14="http://schemas.microsoft.com/office/powerpoint/2010/main" xmlns="" val="916687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932040" y="404664"/>
            <a:ext cx="3240360" cy="2721429"/>
          </a:xfrm>
          <a:prstGeom prst="rect">
            <a:avLst/>
          </a:prstGeom>
          <a:ln>
            <a:noFill/>
          </a:ln>
          <a:effectLst>
            <a:softEdge rad="112500"/>
          </a:effectLst>
        </p:spPr>
      </p:pic>
      <p:pic>
        <p:nvPicPr>
          <p:cNvPr id="4" name="Рисунок 3"/>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860032" y="3284984"/>
            <a:ext cx="3384376" cy="2950797"/>
          </a:xfrm>
          <a:prstGeom prst="rect">
            <a:avLst/>
          </a:prstGeom>
          <a:ln>
            <a:noFill/>
          </a:ln>
          <a:effectLst>
            <a:softEdge rad="112500"/>
          </a:effectLst>
        </p:spPr>
      </p:pic>
      <p:pic>
        <p:nvPicPr>
          <p:cNvPr id="5" name="Рисунок 4"/>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755576" y="332656"/>
            <a:ext cx="3456384" cy="6022331"/>
          </a:xfrm>
          <a:prstGeom prst="rect">
            <a:avLst/>
          </a:prstGeom>
          <a:ln>
            <a:noFill/>
          </a:ln>
          <a:effectLst>
            <a:softEdge rad="112500"/>
          </a:effectLst>
        </p:spPr>
      </p:pic>
    </p:spTree>
    <p:extLst>
      <p:ext uri="{BB962C8B-B14F-4D97-AF65-F5344CB8AC3E}">
        <p14:creationId xmlns:p14="http://schemas.microsoft.com/office/powerpoint/2010/main" xmlns="" val="4126731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716016" y="2636912"/>
            <a:ext cx="3384376" cy="3678670"/>
          </a:xfrm>
          <a:prstGeom prst="rect">
            <a:avLst/>
          </a:prstGeom>
          <a:ln>
            <a:noFill/>
          </a:ln>
          <a:effectLst>
            <a:softEdge rad="112500"/>
          </a:effectLst>
        </p:spPr>
      </p:pic>
      <p:pic>
        <p:nvPicPr>
          <p:cNvPr id="2" name="Рисунок 1"/>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572000" y="548680"/>
            <a:ext cx="3888432" cy="1944216"/>
          </a:xfrm>
          <a:prstGeom prst="rect">
            <a:avLst/>
          </a:prstGeom>
          <a:ln>
            <a:noFill/>
          </a:ln>
          <a:effectLst>
            <a:softEdge rad="112500"/>
          </a:effectLst>
        </p:spPr>
      </p:pic>
      <p:pic>
        <p:nvPicPr>
          <p:cNvPr id="5" name="Рисунок 4" descr="999.jpg"/>
          <p:cNvPicPr>
            <a:picLocks noChangeAspect="1"/>
          </p:cNvPicPr>
          <p:nvPr/>
        </p:nvPicPr>
        <p:blipFill>
          <a:blip r:embed="rId5" cstate="email"/>
          <a:stretch>
            <a:fillRect/>
          </a:stretch>
        </p:blipFill>
        <p:spPr>
          <a:xfrm>
            <a:off x="683568" y="404664"/>
            <a:ext cx="3672409" cy="5978682"/>
          </a:xfrm>
          <a:prstGeom prst="rect">
            <a:avLst/>
          </a:prstGeom>
          <a:ln>
            <a:noFill/>
          </a:ln>
          <a:effectLst>
            <a:softEdge rad="112500"/>
          </a:effectLst>
        </p:spPr>
      </p:pic>
    </p:spTree>
    <p:extLst>
      <p:ext uri="{BB962C8B-B14F-4D97-AF65-F5344CB8AC3E}">
        <p14:creationId xmlns:p14="http://schemas.microsoft.com/office/powerpoint/2010/main" xmlns="" val="2423413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827584" y="404664"/>
            <a:ext cx="7488832" cy="1152128"/>
          </a:xfrm>
        </p:spPr>
        <p:txBody>
          <a:bodyPr>
            <a:noAutofit/>
          </a:bodyPr>
          <a:lstStyle/>
          <a:p>
            <a:r>
              <a:rPr lang="ru-RU" sz="3600" b="1" dirty="0" smtClean="0">
                <a:solidFill>
                  <a:srgbClr val="FF0066"/>
                </a:solidFill>
                <a:latin typeface="Monotype Corsiva" pitchFamily="66" charset="0"/>
                <a:ea typeface="Calibri"/>
                <a:cs typeface="Times New Roman" pitchFamily="18" charset="0"/>
              </a:rPr>
              <a:t>А когда с</a:t>
            </a:r>
            <a:r>
              <a:rPr lang="ru-RU" sz="3600" b="1" dirty="0">
                <a:solidFill>
                  <a:srgbClr val="FF0066"/>
                </a:solidFill>
                <a:latin typeface="Monotype Corsiva" pitchFamily="66" charset="0"/>
                <a:ea typeface="Calibri"/>
                <a:cs typeface="Times New Roman" pitchFamily="18" charset="0"/>
              </a:rPr>
              <a:t>т</a:t>
            </a:r>
            <a:r>
              <a:rPr lang="ru-RU" sz="3600" b="1" dirty="0" smtClean="0">
                <a:solidFill>
                  <a:srgbClr val="FF0066"/>
                </a:solidFill>
                <a:latin typeface="Monotype Corsiva" pitchFamily="66" charset="0"/>
                <a:ea typeface="Calibri"/>
                <a:cs typeface="Times New Roman" pitchFamily="18" charset="0"/>
              </a:rPr>
              <a:t>ановилось </a:t>
            </a:r>
            <a:r>
              <a:rPr lang="ru-RU" sz="3600" b="1" dirty="0">
                <a:solidFill>
                  <a:srgbClr val="FF0066"/>
                </a:solidFill>
                <a:latin typeface="Monotype Corsiva" pitchFamily="66" charset="0"/>
                <a:ea typeface="Calibri"/>
                <a:cs typeface="Times New Roman" pitchFamily="18" charset="0"/>
              </a:rPr>
              <a:t>холоднее, </a:t>
            </a:r>
            <a:r>
              <a:rPr lang="ru-RU" sz="3600" b="1" dirty="0" smtClean="0">
                <a:solidFill>
                  <a:srgbClr val="FF0066"/>
                </a:solidFill>
                <a:latin typeface="Monotype Corsiva" pitchFamily="66" charset="0"/>
                <a:ea typeface="Calibri"/>
                <a:cs typeface="Times New Roman" pitchFamily="18" charset="0"/>
              </a:rPr>
              <a:t>доставали </a:t>
            </a:r>
            <a:r>
              <a:rPr lang="ru-RU" sz="3600" b="1" dirty="0">
                <a:solidFill>
                  <a:srgbClr val="FF0066"/>
                </a:solidFill>
                <a:latin typeface="Monotype Corsiva" pitchFamily="66" charset="0"/>
                <a:ea typeface="Calibri"/>
                <a:cs typeface="Times New Roman" pitchFamily="18" charset="0"/>
              </a:rPr>
              <a:t>из сундуков теплую одежду, готовились к зиме! </a:t>
            </a:r>
            <a:endParaRPr lang="ru-RU" sz="3600" i="1" dirty="0">
              <a:solidFill>
                <a:srgbClr val="FF0066"/>
              </a:solidFill>
              <a:latin typeface="Monotype Corsiva" pitchFamily="66" charset="0"/>
              <a:cs typeface="Times New Roman" pitchFamily="18" charset="0"/>
            </a:endParaRPr>
          </a:p>
        </p:txBody>
      </p:sp>
      <p:pic>
        <p:nvPicPr>
          <p:cNvPr id="12" name="Объект 11"/>
          <p:cNvPicPr>
            <a:picLocks noGrp="1" noChangeAspect="1"/>
          </p:cNvPicPr>
          <p:nvPr>
            <p:ph sz="half" idx="1"/>
          </p:nvPr>
        </p:nvPicPr>
        <p:blipFill>
          <a:blip r:embed="rId3" cstate="email">
            <a:extLst>
              <a:ext uri="{28A0092B-C50C-407E-A947-70E740481C1C}">
                <a14:useLocalDpi xmlns:a14="http://schemas.microsoft.com/office/drawing/2010/main" xmlns=""/>
              </a:ext>
            </a:extLst>
          </a:blip>
          <a:stretch>
            <a:fillRect/>
          </a:stretch>
        </p:blipFill>
        <p:spPr>
          <a:xfrm>
            <a:off x="467544" y="1772816"/>
            <a:ext cx="4173220" cy="4464496"/>
          </a:xfrm>
          <a:prstGeom prst="rect">
            <a:avLst/>
          </a:prstGeom>
          <a:ln>
            <a:noFill/>
          </a:ln>
          <a:effectLst>
            <a:softEdge rad="112500"/>
          </a:effectLst>
        </p:spPr>
      </p:pic>
      <p:pic>
        <p:nvPicPr>
          <p:cNvPr id="13" name="Объект 12"/>
          <p:cNvPicPr>
            <a:picLocks noGrp="1" noChangeAspect="1"/>
          </p:cNvPicPr>
          <p:nvPr>
            <p:ph sz="half" idx="2"/>
          </p:nvPr>
        </p:nvPicPr>
        <p:blipFill>
          <a:blip r:embed="rId4" cstate="email">
            <a:extLst>
              <a:ext uri="{28A0092B-C50C-407E-A947-70E740481C1C}">
                <a14:useLocalDpi xmlns:a14="http://schemas.microsoft.com/office/drawing/2010/main" xmlns=""/>
              </a:ext>
            </a:extLst>
          </a:blip>
          <a:stretch>
            <a:fillRect/>
          </a:stretch>
        </p:blipFill>
        <p:spPr>
          <a:xfrm>
            <a:off x="4638006" y="1772816"/>
            <a:ext cx="4092455" cy="4464496"/>
          </a:xfrm>
          <a:prstGeom prst="rect">
            <a:avLst/>
          </a:prstGeom>
          <a:ln>
            <a:noFill/>
          </a:ln>
          <a:effectLst>
            <a:softEdge rad="112500"/>
          </a:effectLst>
        </p:spPr>
      </p:pic>
    </p:spTree>
    <p:extLst>
      <p:ext uri="{BB962C8B-B14F-4D97-AF65-F5344CB8AC3E}">
        <p14:creationId xmlns:p14="http://schemas.microsoft.com/office/powerpoint/2010/main" xmlns="" val="4109571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792088"/>
          </a:xfrm>
        </p:spPr>
        <p:txBody>
          <a:bodyPr>
            <a:noAutofit/>
          </a:bodyPr>
          <a:lstStyle/>
          <a:p>
            <a:r>
              <a:rPr lang="ru-RU" sz="4800" b="1" dirty="0" smtClean="0">
                <a:solidFill>
                  <a:srgbClr val="FF0066"/>
                </a:solidFill>
                <a:latin typeface="Monotype Corsiva" pitchFamily="66" charset="0"/>
                <a:cs typeface="Times New Roman" panose="02020603050405020304" pitchFamily="18" charset="0"/>
              </a:rPr>
              <a:t>Два сапога- пара</a:t>
            </a:r>
            <a:endParaRPr lang="ru-RU" sz="4800" b="1" dirty="0">
              <a:solidFill>
                <a:srgbClr val="FF0066"/>
              </a:solidFill>
              <a:latin typeface="Monotype Corsiva" pitchFamily="66" charset="0"/>
              <a:cs typeface="Times New Roman" panose="02020603050405020304" pitchFamily="18" charset="0"/>
            </a:endParaRPr>
          </a:p>
        </p:txBody>
      </p:sp>
      <p:pic>
        <p:nvPicPr>
          <p:cNvPr id="13" name="Рисунок 12"/>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67544" y="1052736"/>
            <a:ext cx="2232248" cy="2207537"/>
          </a:xfrm>
          <a:prstGeom prst="rect">
            <a:avLst/>
          </a:prstGeom>
        </p:spPr>
      </p:pic>
      <p:pic>
        <p:nvPicPr>
          <p:cNvPr id="14" name="Рисунок 13"/>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6804248" y="2841858"/>
            <a:ext cx="2016224" cy="3179429"/>
          </a:xfrm>
          <a:prstGeom prst="rect">
            <a:avLst/>
          </a:prstGeom>
        </p:spPr>
      </p:pic>
      <p:pic>
        <p:nvPicPr>
          <p:cNvPr id="15" name="Рисунок 14"/>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395536" y="3861048"/>
            <a:ext cx="2480318" cy="21996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p:cNvSpPr txBox="1"/>
          <p:nvPr/>
        </p:nvSpPr>
        <p:spPr>
          <a:xfrm>
            <a:off x="755576" y="3140968"/>
            <a:ext cx="2304256" cy="707886"/>
          </a:xfrm>
          <a:prstGeom prst="rect">
            <a:avLst/>
          </a:prstGeom>
          <a:noFill/>
        </p:spPr>
        <p:txBody>
          <a:bodyPr wrap="square" rtlCol="0">
            <a:spAutoFit/>
          </a:bodyPr>
          <a:lstStyle/>
          <a:p>
            <a:r>
              <a:rPr lang="ru-RU" sz="4000" dirty="0" smtClean="0">
                <a:solidFill>
                  <a:srgbClr val="FF0066"/>
                </a:solidFill>
                <a:latin typeface="Monotype Corsiva" pitchFamily="66" charset="0"/>
                <a:cs typeface="Times New Roman" panose="02020603050405020304" pitchFamily="18" charset="0"/>
              </a:rPr>
              <a:t>Сапоги</a:t>
            </a:r>
            <a:endParaRPr lang="ru-RU" sz="4000" dirty="0">
              <a:solidFill>
                <a:srgbClr val="FF0066"/>
              </a:solidFill>
              <a:latin typeface="Monotype Corsiva" pitchFamily="66" charset="0"/>
              <a:cs typeface="Times New Roman" panose="02020603050405020304" pitchFamily="18" charset="0"/>
            </a:endParaRPr>
          </a:p>
        </p:txBody>
      </p:sp>
      <p:sp>
        <p:nvSpPr>
          <p:cNvPr id="8" name="TextBox 7"/>
          <p:cNvSpPr txBox="1"/>
          <p:nvPr/>
        </p:nvSpPr>
        <p:spPr>
          <a:xfrm>
            <a:off x="7055768" y="2132856"/>
            <a:ext cx="2088232" cy="646331"/>
          </a:xfrm>
          <a:prstGeom prst="rect">
            <a:avLst/>
          </a:prstGeom>
          <a:noFill/>
        </p:spPr>
        <p:txBody>
          <a:bodyPr wrap="square" rtlCol="0">
            <a:spAutoFit/>
          </a:bodyPr>
          <a:lstStyle/>
          <a:p>
            <a:r>
              <a:rPr lang="ru-RU" sz="3600" dirty="0" smtClean="0">
                <a:solidFill>
                  <a:srgbClr val="FF0066"/>
                </a:solidFill>
                <a:latin typeface="Monotype Corsiva" pitchFamily="66" charset="0"/>
                <a:cs typeface="Times New Roman" panose="02020603050405020304" pitchFamily="18" charset="0"/>
              </a:rPr>
              <a:t>Валенки</a:t>
            </a:r>
            <a:endParaRPr lang="ru-RU" sz="3600" dirty="0">
              <a:solidFill>
                <a:srgbClr val="FF0066"/>
              </a:solidFill>
              <a:latin typeface="Monotype Corsiva" pitchFamily="66" charset="0"/>
              <a:cs typeface="Times New Roman" panose="02020603050405020304" pitchFamily="18" charset="0"/>
            </a:endParaRPr>
          </a:p>
        </p:txBody>
      </p:sp>
      <p:sp>
        <p:nvSpPr>
          <p:cNvPr id="9" name="TextBox 8"/>
          <p:cNvSpPr txBox="1"/>
          <p:nvPr/>
        </p:nvSpPr>
        <p:spPr>
          <a:xfrm>
            <a:off x="2411760" y="6021288"/>
            <a:ext cx="1944216" cy="646331"/>
          </a:xfrm>
          <a:prstGeom prst="rect">
            <a:avLst/>
          </a:prstGeom>
          <a:noFill/>
        </p:spPr>
        <p:txBody>
          <a:bodyPr wrap="square" rtlCol="0">
            <a:spAutoFit/>
          </a:bodyPr>
          <a:lstStyle/>
          <a:p>
            <a:r>
              <a:rPr lang="ru-RU" sz="3600" dirty="0" smtClean="0">
                <a:solidFill>
                  <a:srgbClr val="FF0066"/>
                </a:solidFill>
                <a:latin typeface="Monotype Corsiva" pitchFamily="66" charset="0"/>
                <a:cs typeface="Times New Roman" panose="02020603050405020304" pitchFamily="18" charset="0"/>
              </a:rPr>
              <a:t>Лапти</a:t>
            </a:r>
            <a:endParaRPr lang="ru-RU" sz="3600" dirty="0">
              <a:solidFill>
                <a:srgbClr val="FF0066"/>
              </a:solidFill>
              <a:latin typeface="Monotype Corsiva" pitchFamily="66" charset="0"/>
              <a:cs typeface="Times New Roman" panose="02020603050405020304" pitchFamily="18" charset="0"/>
            </a:endParaRPr>
          </a:p>
        </p:txBody>
      </p:sp>
      <p:pic>
        <p:nvPicPr>
          <p:cNvPr id="12" name="Содержимое 11" descr="5555.jpeg"/>
          <p:cNvPicPr>
            <a:picLocks noGrp="1" noChangeAspect="1"/>
          </p:cNvPicPr>
          <p:nvPr>
            <p:ph idx="1"/>
          </p:nvPr>
        </p:nvPicPr>
        <p:blipFill>
          <a:blip r:embed="rId6" cstate="email"/>
          <a:stretch>
            <a:fillRect/>
          </a:stretch>
        </p:blipFill>
        <p:spPr>
          <a:xfrm>
            <a:off x="3131840" y="1124744"/>
            <a:ext cx="3347511" cy="5040560"/>
          </a:xfrm>
          <a:prstGeom prst="rect">
            <a:avLst/>
          </a:prstGeom>
          <a:ln>
            <a:noFill/>
          </a:ln>
          <a:effectLst>
            <a:softEdge rad="112500"/>
          </a:effectLst>
        </p:spPr>
      </p:pic>
    </p:spTree>
    <p:extLst>
      <p:ext uri="{BB962C8B-B14F-4D97-AF65-F5344CB8AC3E}">
        <p14:creationId xmlns:p14="http://schemas.microsoft.com/office/powerpoint/2010/main" xmlns="" val="2423350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a:bodyPr>
          <a:lstStyle/>
          <a:p>
            <a:r>
              <a:rPr lang="ru-RU" sz="4800" b="1" dirty="0" smtClean="0">
                <a:solidFill>
                  <a:srgbClr val="FF0066"/>
                </a:solidFill>
                <a:latin typeface="Monotype Corsiva" pitchFamily="66" charset="0"/>
                <a:cs typeface="Times New Roman" panose="02020603050405020304" pitchFamily="18" charset="0"/>
              </a:rPr>
              <a:t>Головные уборы</a:t>
            </a:r>
            <a:endParaRPr lang="ru-RU" sz="4800" b="1" dirty="0">
              <a:solidFill>
                <a:srgbClr val="FF0066"/>
              </a:solidFill>
              <a:latin typeface="Monotype Corsiva" pitchFamily="66" charset="0"/>
              <a:cs typeface="Times New Roman" panose="02020603050405020304" pitchFamily="18" charset="0"/>
            </a:endParaRPr>
          </a:p>
        </p:txBody>
      </p:sp>
      <p:pic>
        <p:nvPicPr>
          <p:cNvPr id="6" name="Рисунок 5"/>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95536" y="908720"/>
            <a:ext cx="2016224" cy="3055735"/>
          </a:xfrm>
          <a:prstGeom prst="rect">
            <a:avLst/>
          </a:prstGeom>
          <a:ln>
            <a:noFill/>
          </a:ln>
          <a:effectLst>
            <a:softEdge rad="112500"/>
          </a:effectLst>
        </p:spPr>
      </p:pic>
      <p:pic>
        <p:nvPicPr>
          <p:cNvPr id="7" name="Рисунок 6"/>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6485684" y="1052736"/>
            <a:ext cx="2356410" cy="1944216"/>
          </a:xfrm>
          <a:prstGeom prst="rect">
            <a:avLst/>
          </a:prstGeom>
          <a:ln>
            <a:noFill/>
          </a:ln>
          <a:effectLst>
            <a:softEdge rad="112500"/>
          </a:effectLst>
        </p:spPr>
      </p:pic>
      <p:pic>
        <p:nvPicPr>
          <p:cNvPr id="9" name="Рисунок 8"/>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323528" y="4293096"/>
            <a:ext cx="2857472" cy="2130299"/>
          </a:xfrm>
          <a:prstGeom prst="rect">
            <a:avLst/>
          </a:prstGeom>
          <a:ln>
            <a:noFill/>
          </a:ln>
          <a:effectLst>
            <a:softEdge rad="112500"/>
          </a:effectLst>
        </p:spPr>
      </p:pic>
      <p:pic>
        <p:nvPicPr>
          <p:cNvPr id="10" name="Рисунок 9"/>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6516216" y="4001749"/>
            <a:ext cx="2188103" cy="2421646"/>
          </a:xfrm>
          <a:prstGeom prst="rect">
            <a:avLst/>
          </a:prstGeom>
          <a:ln>
            <a:noFill/>
          </a:ln>
          <a:effectLst>
            <a:softEdge rad="112500"/>
          </a:effectLst>
        </p:spPr>
      </p:pic>
      <p:pic>
        <p:nvPicPr>
          <p:cNvPr id="12" name="Рисунок 11"/>
          <p:cNvPicPr>
            <a:picLocks noChangeAspect="1"/>
          </p:cNvPicPr>
          <p:nvPr/>
        </p:nvPicPr>
        <p:blipFill>
          <a:blip r:embed="rId7" cstate="email">
            <a:extLst>
              <a:ext uri="{28A0092B-C50C-407E-A947-70E740481C1C}">
                <a14:useLocalDpi xmlns:a14="http://schemas.microsoft.com/office/drawing/2010/main" xmlns=""/>
              </a:ext>
            </a:extLst>
          </a:blip>
          <a:stretch>
            <a:fillRect/>
          </a:stretch>
        </p:blipFill>
        <p:spPr>
          <a:xfrm>
            <a:off x="3491880" y="4184952"/>
            <a:ext cx="2251573" cy="2412400"/>
          </a:xfrm>
          <a:prstGeom prst="rect">
            <a:avLst/>
          </a:prstGeom>
          <a:ln>
            <a:noFill/>
          </a:ln>
          <a:effectLst>
            <a:softEdge rad="112500"/>
          </a:effectLst>
        </p:spPr>
      </p:pic>
      <p:pic>
        <p:nvPicPr>
          <p:cNvPr id="11" name="Рисунок 10" descr="222.jpg"/>
          <p:cNvPicPr>
            <a:picLocks noChangeAspect="1"/>
          </p:cNvPicPr>
          <p:nvPr/>
        </p:nvPicPr>
        <p:blipFill>
          <a:blip r:embed="rId8" cstate="email"/>
          <a:stretch>
            <a:fillRect/>
          </a:stretch>
        </p:blipFill>
        <p:spPr>
          <a:xfrm>
            <a:off x="3203848" y="929329"/>
            <a:ext cx="2664296" cy="3112037"/>
          </a:xfrm>
          <a:prstGeom prst="rect">
            <a:avLst/>
          </a:prstGeom>
          <a:ln>
            <a:noFill/>
          </a:ln>
          <a:effectLst>
            <a:softEdge rad="112500"/>
          </a:effectLst>
        </p:spPr>
      </p:pic>
    </p:spTree>
    <p:extLst>
      <p:ext uri="{BB962C8B-B14F-4D97-AF65-F5344CB8AC3E}">
        <p14:creationId xmlns:p14="http://schemas.microsoft.com/office/powerpoint/2010/main" xmlns="" val="274559083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691</TotalTime>
  <Words>1028</Words>
  <Application>Microsoft Office PowerPoint</Application>
  <PresentationFormat>Экран (4:3)</PresentationFormat>
  <Paragraphs>108</Paragraphs>
  <Slides>18</Slides>
  <Notes>17</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Слайд 1</vt:lpstr>
      <vt:lpstr> </vt:lpstr>
      <vt:lpstr>Основной одеждой , причем как у мужчин, так и у женщин, считалась рубаха</vt:lpstr>
      <vt:lpstr>Слайд 4</vt:lpstr>
      <vt:lpstr>Слайд 5</vt:lpstr>
      <vt:lpstr>Слайд 6</vt:lpstr>
      <vt:lpstr>А когда становилось холоднее, доставали из сундуков теплую одежду, готовились к зиме! </vt:lpstr>
      <vt:lpstr>Два сапога- пара</vt:lpstr>
      <vt:lpstr>Головные уборы</vt:lpstr>
      <vt:lpstr>По одежке встречают ! </vt:lpstr>
      <vt:lpstr> Ценилась одежда в старину очень высоко!</vt:lpstr>
      <vt:lpstr>Во все времена люди ухаживали за своей одеждой, чтобы она выглядела красиво и опрятно. </vt:lpstr>
      <vt:lpstr> На Руси были своеобразные приспособления для стирки , глажки и хранения белья. </vt:lpstr>
      <vt:lpstr>Отгадайте загадки старого бабушкиного сундучка </vt:lpstr>
      <vt:lpstr>Чем похожи и чем отличаются рубахи?</vt:lpstr>
      <vt:lpstr>Чем похожи и чем отличаются  сарафаны?</vt:lpstr>
      <vt:lpstr>Не поносишь старого – не носить и нового! </vt:lpstr>
      <vt:lpstr>Давайте  мы  невеждами  не будем ! Историю костюма не забудем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Русский народный костюм</dc:title>
  <dc:creator>Инна</dc:creator>
  <cp:lastModifiedBy>Рафик</cp:lastModifiedBy>
  <cp:revision>96</cp:revision>
  <dcterms:created xsi:type="dcterms:W3CDTF">2015-01-27T17:19:38Z</dcterms:created>
  <dcterms:modified xsi:type="dcterms:W3CDTF">2024-01-27T15:38:43Z</dcterms:modified>
</cp:coreProperties>
</file>