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73B40A-7944-FA04-CE79-A16490534210}" v="324" dt="2024-04-14T14:33:38.7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483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335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2629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0909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0045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869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534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546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853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857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890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47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581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575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879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969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386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am.ru/obrazovanie/rechevoe-razvitie" TargetMode="External"/><Relationship Id="rId2" Type="http://schemas.openxmlformats.org/officeDocument/2006/relationships/hyperlink" Target="https://www.maam.ru/obrazovanie/razvitie-rebenk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80000" y="728663"/>
            <a:ext cx="5015638" cy="2795737"/>
          </a:xfrm>
        </p:spPr>
        <p:txBody>
          <a:bodyPr>
            <a:normAutofit/>
          </a:bodyPr>
          <a:lstStyle/>
          <a:p>
            <a:r>
              <a:rPr lang="ru-RU" err="1">
                <a:solidFill>
                  <a:schemeClr val="tx1"/>
                </a:solidFill>
              </a:rPr>
              <a:t>Лэкбук</a:t>
            </a:r>
            <a:br>
              <a:rPr lang="ru-RU" dirty="0">
                <a:solidFill>
                  <a:schemeClr val="tx1"/>
                </a:solidFill>
              </a:rPr>
            </a:b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80000" y="3830399"/>
            <a:ext cx="5015638" cy="2298938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000000"/>
                </a:solidFill>
                <a:latin typeface="Segoe UI"/>
                <a:cs typeface="Segoe UI"/>
              </a:rPr>
              <a:t>Автор :Правосудова Юлия Валерьевна, </a:t>
            </a:r>
            <a:endParaRPr lang="en-US" sz="2800" dirty="0">
              <a:solidFill>
                <a:srgbClr val="000000"/>
              </a:solidFill>
              <a:latin typeface="Segoe UI"/>
              <a:cs typeface="Segoe UI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000000"/>
                </a:solidFill>
                <a:latin typeface="Segoe UI"/>
                <a:cs typeface="Segoe UI"/>
              </a:rPr>
              <a:t>воспитатель </a:t>
            </a:r>
            <a:endParaRPr lang="en-US" sz="2800" dirty="0">
              <a:solidFill>
                <a:srgbClr val="000000"/>
              </a:solidFill>
              <a:latin typeface="Segoe UI"/>
              <a:cs typeface="Segoe UI"/>
            </a:endParaRPr>
          </a:p>
          <a:p>
            <a:endParaRPr lang="ru-RU" dirty="0"/>
          </a:p>
        </p:txBody>
      </p:sp>
      <p:pic>
        <p:nvPicPr>
          <p:cNvPr id="4" name="Рисунок 3" descr="Изображение выглядит как текст, мультфильм, Мультфильм&#10;&#10;Автоматически созданное описание">
            <a:extLst>
              <a:ext uri="{FF2B5EF4-FFF2-40B4-BE49-F238E27FC236}">
                <a16:creationId xmlns:a16="http://schemas.microsoft.com/office/drawing/2014/main" id="{D8D8E951-2FEC-67AB-A00F-85DD23A382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751" r="1675"/>
          <a:stretch/>
        </p:blipFill>
        <p:spPr>
          <a:xfrm>
            <a:off x="1" y="10"/>
            <a:ext cx="5662934" cy="6857990"/>
          </a:xfrm>
          <a:custGeom>
            <a:avLst/>
            <a:gdLst/>
            <a:ahLst/>
            <a:cxnLst/>
            <a:rect l="l" t="t" r="r" b="b"/>
            <a:pathLst>
              <a:path w="5662934" h="6858000">
                <a:moveTo>
                  <a:pt x="0" y="0"/>
                </a:moveTo>
                <a:lnTo>
                  <a:pt x="5064602" y="0"/>
                </a:lnTo>
                <a:lnTo>
                  <a:pt x="4889880" y="279455"/>
                </a:lnTo>
                <a:cubicBezTo>
                  <a:pt x="4472355" y="1021447"/>
                  <a:pt x="4263593" y="1948936"/>
                  <a:pt x="4263593" y="3061922"/>
                </a:cubicBezTo>
                <a:cubicBezTo>
                  <a:pt x="4263593" y="3516203"/>
                  <a:pt x="4324186" y="3970483"/>
                  <a:pt x="4445372" y="4515619"/>
                </a:cubicBezTo>
                <a:cubicBezTo>
                  <a:pt x="4596855" y="5030470"/>
                  <a:pt x="4748338" y="5515036"/>
                  <a:pt x="4990710" y="5969316"/>
                </a:cubicBezTo>
                <a:cubicBezTo>
                  <a:pt x="5172489" y="6275955"/>
                  <a:pt x="5371310" y="6544265"/>
                  <a:pt x="5583977" y="6777438"/>
                </a:cubicBezTo>
                <a:lnTo>
                  <a:pt x="566293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E100B9-EE41-7438-0F3E-4C629158A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err="1">
                <a:solidFill>
                  <a:srgbClr val="111111"/>
                </a:solidFill>
                <a:latin typeface="Arial"/>
                <a:cs typeface="Arial"/>
              </a:rPr>
              <a:t>Лэпбук</a:t>
            </a:r>
            <a:r>
              <a:rPr lang="ru-RU" sz="3200" dirty="0">
                <a:solidFill>
                  <a:srgbClr val="111111"/>
                </a:solidFill>
                <a:latin typeface="Arial"/>
                <a:cs typeface="Arial"/>
              </a:rPr>
              <a:t> по развитию речи в первой младшей группе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AF2D00-2280-7824-50E9-C39B8CC64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10220059" cy="434459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dirty="0">
                <a:solidFill>
                  <a:srgbClr val="111111"/>
                </a:solidFill>
                <a:latin typeface="Arial"/>
                <a:cs typeface="Arial"/>
              </a:rPr>
              <a:t>В </a:t>
            </a:r>
            <a:r>
              <a:rPr lang="ru-RU" b="1" err="1">
                <a:solidFill>
                  <a:srgbClr val="111111"/>
                </a:solidFill>
                <a:latin typeface="Arial"/>
                <a:cs typeface="Arial"/>
              </a:rPr>
              <a:t>лэпбуке</a:t>
            </a:r>
            <a:r>
              <a:rPr lang="ru-RU" b="1" dirty="0">
                <a:solidFill>
                  <a:srgbClr val="111111"/>
                </a:solidFill>
                <a:latin typeface="Arial"/>
                <a:cs typeface="Arial"/>
              </a:rPr>
              <a:t> </a:t>
            </a:r>
            <a:r>
              <a:rPr lang="ru-RU" dirty="0">
                <a:solidFill>
                  <a:srgbClr val="111111"/>
                </a:solidFill>
                <a:latin typeface="Arial"/>
                <a:cs typeface="Arial"/>
              </a:rPr>
              <a:t>представлен игровой </a:t>
            </a:r>
            <a:r>
              <a:rPr lang="ru-RU" b="1" dirty="0">
                <a:solidFill>
                  <a:srgbClr val="111111"/>
                </a:solidFill>
                <a:latin typeface="Arial"/>
                <a:cs typeface="Arial"/>
              </a:rPr>
              <a:t>развивающий</a:t>
            </a:r>
            <a:r>
              <a:rPr lang="ru-RU" dirty="0">
                <a:solidFill>
                  <a:srgbClr val="111111"/>
                </a:solidFill>
                <a:latin typeface="Arial"/>
                <a:cs typeface="Arial"/>
              </a:rPr>
              <a:t> материал для использования в совместной и самостоятельной деятельности с детьми 1 </a:t>
            </a:r>
            <a:r>
              <a:rPr lang="ru-RU" b="1" dirty="0">
                <a:solidFill>
                  <a:srgbClr val="111111"/>
                </a:solidFill>
                <a:latin typeface="Arial"/>
                <a:cs typeface="Arial"/>
              </a:rPr>
              <a:t>младшей группы</a:t>
            </a:r>
            <a:r>
              <a:rPr lang="ru-RU" dirty="0">
                <a:solidFill>
                  <a:srgbClr val="111111"/>
                </a:solidFill>
                <a:latin typeface="Arial"/>
                <a:cs typeface="Arial"/>
              </a:rPr>
              <a:t> для индивидуальных занятий, занятий в парах и небольшой </a:t>
            </a:r>
            <a:r>
              <a:rPr lang="ru-RU" b="1" dirty="0">
                <a:solidFill>
                  <a:srgbClr val="111111"/>
                </a:solidFill>
                <a:latin typeface="Arial"/>
                <a:cs typeface="Arial"/>
              </a:rPr>
              <a:t>подгруппой детей </a:t>
            </a:r>
            <a:r>
              <a:rPr lang="ru-RU" i="1" dirty="0">
                <a:solidFill>
                  <a:srgbClr val="111111"/>
                </a:solidFill>
                <a:latin typeface="Arial"/>
                <a:cs typeface="Arial"/>
              </a:rPr>
              <a:t>(2-3 ребенка)</a:t>
            </a:r>
            <a:r>
              <a:rPr lang="ru-RU" dirty="0">
                <a:solidFill>
                  <a:srgbClr val="111111"/>
                </a:solidFill>
                <a:latin typeface="Arial"/>
                <a:cs typeface="Arial"/>
              </a:rPr>
              <a:t>.</a:t>
            </a:r>
          </a:p>
          <a:p>
            <a:pPr>
              <a:buClr>
                <a:srgbClr val="EB3D9F"/>
              </a:buClr>
            </a:pPr>
            <a:r>
              <a:rPr lang="ru-RU" u="sng" dirty="0">
                <a:solidFill>
                  <a:srgbClr val="111111"/>
                </a:solidFill>
                <a:latin typeface="Arial"/>
                <a:cs typeface="Arial"/>
              </a:rPr>
              <a:t>Актуальность</a:t>
            </a:r>
            <a:r>
              <a:rPr lang="ru-RU" dirty="0">
                <a:solidFill>
                  <a:srgbClr val="111111"/>
                </a:solidFill>
                <a:latin typeface="Arial"/>
                <a:cs typeface="Arial"/>
              </a:rPr>
              <a:t>:</a:t>
            </a:r>
          </a:p>
          <a:p>
            <a:pPr>
              <a:buClr>
                <a:srgbClr val="EB3D9F"/>
              </a:buClr>
            </a:pPr>
            <a:r>
              <a:rPr lang="ru-RU" dirty="0">
                <a:solidFill>
                  <a:srgbClr val="111111"/>
                </a:solidFill>
                <a:latin typeface="Arial"/>
                <a:cs typeface="Arial"/>
              </a:rPr>
              <a:t>Создание </a:t>
            </a:r>
            <a:r>
              <a:rPr lang="ru-RU" i="1" dirty="0">
                <a:solidFill>
                  <a:srgbClr val="111111"/>
                </a:solidFill>
                <a:latin typeface="Arial"/>
                <a:cs typeface="Arial"/>
              </a:rPr>
              <a:t>«</a:t>
            </a:r>
            <a:r>
              <a:rPr lang="ru-RU" b="1" i="1" err="1">
                <a:solidFill>
                  <a:srgbClr val="111111"/>
                </a:solidFill>
                <a:latin typeface="Arial"/>
                <a:cs typeface="Arial"/>
              </a:rPr>
              <a:t>лэпбука</a:t>
            </a:r>
            <a:r>
              <a:rPr lang="ru-RU" i="1" dirty="0">
                <a:solidFill>
                  <a:srgbClr val="111111"/>
                </a:solidFill>
                <a:latin typeface="Arial"/>
                <a:cs typeface="Arial"/>
              </a:rPr>
              <a:t>»</a:t>
            </a:r>
            <a:r>
              <a:rPr lang="ru-RU" dirty="0">
                <a:solidFill>
                  <a:srgbClr val="111111"/>
                </a:solidFill>
                <a:latin typeface="Arial"/>
                <a:cs typeface="Arial"/>
              </a:rPr>
              <a:t> поможет закрепить и систематизировать изученный материал, а рассматривание папки в дальнейшем позволит быстро освежить в памяти пройденные темы.</a:t>
            </a:r>
            <a:endParaRPr lang="ru-RU"/>
          </a:p>
          <a:p>
            <a:pPr>
              <a:buClr>
                <a:srgbClr val="EB3D9F"/>
              </a:buClr>
            </a:pPr>
            <a:r>
              <a:rPr lang="ru-RU" i="1" dirty="0">
                <a:solidFill>
                  <a:srgbClr val="111111"/>
                </a:solidFill>
                <a:latin typeface="Arial"/>
                <a:cs typeface="Arial"/>
              </a:rPr>
              <a:t>«</a:t>
            </a:r>
            <a:r>
              <a:rPr lang="ru-RU" b="1" i="1" err="1">
                <a:solidFill>
                  <a:srgbClr val="111111"/>
                </a:solidFill>
                <a:latin typeface="Arial"/>
                <a:cs typeface="Arial"/>
              </a:rPr>
              <a:t>Лэпбук</a:t>
            </a:r>
            <a:r>
              <a:rPr lang="ru-RU" i="1" dirty="0">
                <a:solidFill>
                  <a:srgbClr val="111111"/>
                </a:solidFill>
                <a:latin typeface="Arial"/>
                <a:cs typeface="Arial"/>
              </a:rPr>
              <a:t>»</a:t>
            </a:r>
            <a:r>
              <a:rPr lang="ru-RU" dirty="0">
                <a:solidFill>
                  <a:srgbClr val="111111"/>
                </a:solidFill>
                <a:latin typeface="Arial"/>
                <a:cs typeface="Arial"/>
              </a:rPr>
              <a:t> :-информативен; </a:t>
            </a:r>
            <a:r>
              <a:rPr lang="ru-RU" u="sng" dirty="0">
                <a:solidFill>
                  <a:srgbClr val="111111"/>
                </a:solidFill>
                <a:latin typeface="Arial"/>
                <a:cs typeface="Arial"/>
              </a:rPr>
              <a:t>- </a:t>
            </a:r>
            <a:r>
              <a:rPr lang="ru-RU" u="sng" err="1">
                <a:solidFill>
                  <a:srgbClr val="111111"/>
                </a:solidFill>
                <a:latin typeface="Arial"/>
                <a:cs typeface="Arial"/>
              </a:rPr>
              <a:t>полифункционален</a:t>
            </a:r>
            <a:r>
              <a:rPr lang="ru-RU" dirty="0">
                <a:solidFill>
                  <a:srgbClr val="111111"/>
                </a:solidFill>
                <a:latin typeface="Arial"/>
                <a:cs typeface="Arial"/>
              </a:rPr>
              <a:t>: способствует </a:t>
            </a:r>
            <a:r>
              <a:rPr lang="ru-RU" b="1" dirty="0">
                <a:solidFill>
                  <a:srgbClr val="0088BB"/>
                </a:solidFill>
                <a:latin typeface="Arial"/>
                <a:cs typeface="Arial"/>
                <a:hlinkClick r:id="rId2"/>
              </a:rPr>
              <a:t>развитию творчества</a:t>
            </a:r>
            <a:r>
              <a:rPr lang="ru-RU" dirty="0">
                <a:solidFill>
                  <a:srgbClr val="111111"/>
                </a:solidFill>
                <a:latin typeface="Arial"/>
                <a:cs typeface="Arial"/>
              </a:rPr>
              <a:t>, воображения; -пригоден к использованию одновременно </a:t>
            </a:r>
            <a:r>
              <a:rPr lang="ru-RU" b="1" dirty="0">
                <a:solidFill>
                  <a:srgbClr val="111111"/>
                </a:solidFill>
                <a:latin typeface="Arial"/>
                <a:cs typeface="Arial"/>
              </a:rPr>
              <a:t>группой детей</a:t>
            </a:r>
            <a:r>
              <a:rPr lang="ru-RU" dirty="0">
                <a:solidFill>
                  <a:srgbClr val="111111"/>
                </a:solidFill>
                <a:latin typeface="Arial"/>
                <a:cs typeface="Arial"/>
              </a:rPr>
              <a:t>; -обладает дидактическими свойствами; -является средством художественно-эстетического </a:t>
            </a:r>
            <a:r>
              <a:rPr lang="ru-RU" b="1" dirty="0">
                <a:solidFill>
                  <a:srgbClr val="0088BB"/>
                </a:solidFill>
                <a:latin typeface="Arial"/>
                <a:cs typeface="Arial"/>
                <a:hlinkClick r:id="rId3"/>
              </a:rPr>
              <a:t>развития ребенка</a:t>
            </a:r>
            <a:r>
              <a:rPr lang="ru-RU" dirty="0">
                <a:solidFill>
                  <a:srgbClr val="111111"/>
                </a:solidFill>
                <a:latin typeface="Arial"/>
                <a:cs typeface="Arial"/>
              </a:rPr>
              <a:t>, приобщает его к миру искусства; -вариативный; -обеспечивает игровую, познавательную, исследовательскую и творческую активность всех воспитанников.</a:t>
            </a:r>
          </a:p>
          <a:p>
            <a:pPr>
              <a:buClr>
                <a:srgbClr val="EB3D9F"/>
              </a:buClr>
            </a:pPr>
            <a:endParaRPr lang="ru-RU" dirty="0">
              <a:solidFill>
                <a:srgbClr val="111111"/>
              </a:solidFill>
              <a:latin typeface="Arial"/>
              <a:cs typeface="Arial"/>
            </a:endParaRPr>
          </a:p>
          <a:p>
            <a:pPr>
              <a:buClr>
                <a:srgbClr val="EB3D9F"/>
              </a:buClr>
            </a:pPr>
            <a:endParaRPr lang="ru-RU" dirty="0">
              <a:solidFill>
                <a:srgbClr val="11111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7739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C3CE2-04AC-2F54-5F12-A55AB2625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34" y="112643"/>
            <a:ext cx="9535363" cy="539584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z="1800" u="sng" dirty="0">
                <a:solidFill>
                  <a:srgbClr val="111111"/>
                </a:solidFill>
                <a:latin typeface="Arial"/>
                <a:cs typeface="Arial"/>
              </a:rPr>
              <a:t>Цель</a:t>
            </a:r>
            <a:r>
              <a:rPr lang="ru-RU" sz="1800" dirty="0">
                <a:solidFill>
                  <a:srgbClr val="111111"/>
                </a:solidFill>
                <a:latin typeface="Arial"/>
                <a:cs typeface="Arial"/>
              </a:rPr>
              <a:t>: активизация и </a:t>
            </a:r>
            <a:r>
              <a:rPr lang="ru-RU" sz="1800" b="1" dirty="0">
                <a:solidFill>
                  <a:srgbClr val="111111"/>
                </a:solidFill>
                <a:latin typeface="Arial"/>
                <a:cs typeface="Arial"/>
              </a:rPr>
              <a:t>развитие речи детей</a:t>
            </a:r>
            <a:r>
              <a:rPr lang="ru-RU" sz="1800" dirty="0">
                <a:solidFill>
                  <a:srgbClr val="111111"/>
                </a:solidFill>
                <a:latin typeface="Arial"/>
                <a:cs typeface="Arial"/>
              </a:rPr>
              <a:t>; закрепление и систематизация знаний и умений детей.</a:t>
            </a:r>
            <a:endParaRPr lang="ru-RU" sz="1800"/>
          </a:p>
          <a:p>
            <a:r>
              <a:rPr lang="ru-RU" sz="1800" u="sng" dirty="0">
                <a:solidFill>
                  <a:srgbClr val="111111"/>
                </a:solidFill>
                <a:latin typeface="Arial"/>
                <a:cs typeface="Arial"/>
              </a:rPr>
              <a:t>Задачи</a:t>
            </a:r>
            <a:r>
              <a:rPr lang="ru-RU" sz="1800" dirty="0">
                <a:solidFill>
                  <a:srgbClr val="111111"/>
                </a:solidFill>
                <a:latin typeface="Arial"/>
                <a:cs typeface="Arial"/>
              </a:rPr>
              <a:t>:</a:t>
            </a:r>
            <a:endParaRPr lang="ru-RU" sz="1800"/>
          </a:p>
          <a:p>
            <a:r>
              <a:rPr lang="ru-RU" sz="1800" u="sng" dirty="0">
                <a:solidFill>
                  <a:srgbClr val="111111"/>
                </a:solidFill>
                <a:latin typeface="Arial"/>
                <a:cs typeface="Arial"/>
              </a:rPr>
              <a:t>Образовательные</a:t>
            </a:r>
            <a:r>
              <a:rPr lang="ru-RU" sz="1800" dirty="0">
                <a:solidFill>
                  <a:srgbClr val="111111"/>
                </a:solidFill>
                <a:latin typeface="Arial"/>
                <a:cs typeface="Arial"/>
              </a:rPr>
              <a:t>:</a:t>
            </a:r>
            <a:endParaRPr lang="ru-RU" sz="1800"/>
          </a:p>
          <a:p>
            <a:r>
              <a:rPr lang="ru-RU" sz="1800" dirty="0">
                <a:solidFill>
                  <a:srgbClr val="111111"/>
                </a:solidFill>
                <a:latin typeface="Arial"/>
                <a:cs typeface="Arial"/>
              </a:rPr>
              <a:t>• Формирование познавательных интересов и познавательных действий ребёнка в различных видах деятельности;</a:t>
            </a:r>
            <a:endParaRPr lang="ru-RU" sz="1800"/>
          </a:p>
          <a:p>
            <a:r>
              <a:rPr lang="ru-RU" sz="1800" dirty="0">
                <a:solidFill>
                  <a:srgbClr val="111111"/>
                </a:solidFill>
                <a:latin typeface="Arial"/>
                <a:cs typeface="Arial"/>
              </a:rPr>
              <a:t>• Формировать умение устанавливать простейшие связи между предметами и явлениями.</a:t>
            </a:r>
            <a:endParaRPr lang="ru-RU" sz="1800"/>
          </a:p>
          <a:p>
            <a:r>
              <a:rPr lang="ru-RU" sz="1800" dirty="0">
                <a:solidFill>
                  <a:srgbClr val="111111"/>
                </a:solidFill>
                <a:latin typeface="Arial"/>
                <a:cs typeface="Arial"/>
              </a:rPr>
              <a:t>• Формировать умение составлять связный рассказ по опорным схемам.</a:t>
            </a:r>
            <a:endParaRPr lang="ru-RU" sz="1800"/>
          </a:p>
          <a:p>
            <a:r>
              <a:rPr lang="ru-RU" sz="1800" dirty="0">
                <a:solidFill>
                  <a:srgbClr val="111111"/>
                </a:solidFill>
                <a:latin typeface="Arial"/>
                <a:cs typeface="Arial"/>
              </a:rPr>
              <a:t>• Расширять, уточнять и обогащать словарь детей.</a:t>
            </a:r>
            <a:endParaRPr lang="ru-RU" sz="1800"/>
          </a:p>
          <a:p>
            <a:r>
              <a:rPr lang="ru-RU" sz="1800" b="1" dirty="0">
                <a:solidFill>
                  <a:srgbClr val="111111"/>
                </a:solidFill>
                <a:latin typeface="Arial"/>
                <a:cs typeface="Arial"/>
              </a:rPr>
              <a:t>Развивающие</a:t>
            </a:r>
            <a:r>
              <a:rPr lang="ru-RU" sz="1800" dirty="0">
                <a:solidFill>
                  <a:srgbClr val="111111"/>
                </a:solidFill>
                <a:latin typeface="Arial"/>
                <a:cs typeface="Arial"/>
              </a:rPr>
              <a:t> :</a:t>
            </a:r>
            <a:endParaRPr lang="ru-RU" sz="1800"/>
          </a:p>
          <a:p>
            <a:r>
              <a:rPr lang="ru-RU" sz="1800" dirty="0">
                <a:solidFill>
                  <a:srgbClr val="111111"/>
                </a:solidFill>
                <a:latin typeface="Arial"/>
                <a:cs typeface="Arial"/>
              </a:rPr>
              <a:t>• </a:t>
            </a:r>
            <a:r>
              <a:rPr lang="ru-RU" sz="1800" b="1" dirty="0">
                <a:solidFill>
                  <a:srgbClr val="111111"/>
                </a:solidFill>
                <a:latin typeface="Arial"/>
                <a:cs typeface="Arial"/>
              </a:rPr>
              <a:t>Развивать связную речь</a:t>
            </a:r>
            <a:r>
              <a:rPr lang="ru-RU" sz="1800" dirty="0">
                <a:solidFill>
                  <a:srgbClr val="111111"/>
                </a:solidFill>
                <a:latin typeface="Arial"/>
                <a:cs typeface="Arial"/>
              </a:rPr>
              <a:t>, умение подбирать действия и признаки, словесно-логическое мышление, зрительное внимание, наблюдательность, самостоятельность, творческое воображение, мышление.</a:t>
            </a:r>
            <a:endParaRPr lang="ru-RU" sz="1800"/>
          </a:p>
          <a:p>
            <a:r>
              <a:rPr lang="ru-RU" sz="1800" dirty="0">
                <a:solidFill>
                  <a:srgbClr val="111111"/>
                </a:solidFill>
                <a:latin typeface="Arial"/>
                <a:cs typeface="Arial"/>
              </a:rPr>
              <a:t>• </a:t>
            </a:r>
            <a:r>
              <a:rPr lang="ru-RU" sz="1800" b="1" dirty="0">
                <a:solidFill>
                  <a:srgbClr val="111111"/>
                </a:solidFill>
                <a:latin typeface="Arial"/>
                <a:cs typeface="Arial"/>
              </a:rPr>
              <a:t>Развивать</a:t>
            </a:r>
            <a:r>
              <a:rPr lang="ru-RU" sz="1800" dirty="0">
                <a:solidFill>
                  <a:srgbClr val="111111"/>
                </a:solidFill>
                <a:latin typeface="Arial"/>
                <a:cs typeface="Arial"/>
              </a:rPr>
              <a:t> артикуляционную моторику.</a:t>
            </a:r>
            <a:endParaRPr lang="ru-RU" sz="1800"/>
          </a:p>
          <a:p>
            <a:r>
              <a:rPr lang="ru-RU" sz="1800" u="sng" dirty="0">
                <a:solidFill>
                  <a:srgbClr val="111111"/>
                </a:solidFill>
                <a:latin typeface="Arial"/>
                <a:cs typeface="Arial"/>
              </a:rPr>
              <a:t>Воспитательные</a:t>
            </a:r>
            <a:r>
              <a:rPr lang="ru-RU" sz="1800" dirty="0">
                <a:solidFill>
                  <a:srgbClr val="111111"/>
                </a:solidFill>
                <a:latin typeface="Arial"/>
                <a:cs typeface="Arial"/>
              </a:rPr>
              <a:t>:</a:t>
            </a:r>
            <a:endParaRPr lang="ru-RU" sz="1800"/>
          </a:p>
          <a:p>
            <a:r>
              <a:rPr lang="ru-RU" sz="1800" dirty="0">
                <a:solidFill>
                  <a:srgbClr val="111111"/>
                </a:solidFill>
                <a:latin typeface="Arial"/>
                <a:cs typeface="Arial"/>
              </a:rPr>
              <a:t>• Воспитывать отзывчивость, доброжелательность, желание общаться и играть со взрослым и сверстниками.</a:t>
            </a:r>
            <a:endParaRPr lang="ru-RU" sz="1800"/>
          </a:p>
          <a:p>
            <a:r>
              <a:rPr lang="ru-RU" sz="1800" b="1" err="1">
                <a:solidFill>
                  <a:srgbClr val="111111"/>
                </a:solidFill>
                <a:latin typeface="Arial"/>
                <a:cs typeface="Arial"/>
              </a:rPr>
              <a:t>Лэпбук</a:t>
            </a:r>
            <a:r>
              <a:rPr lang="ru-RU" sz="1800" dirty="0">
                <a:solidFill>
                  <a:srgbClr val="111111"/>
                </a:solidFill>
                <a:latin typeface="Arial"/>
                <a:cs typeface="Arial"/>
              </a:rPr>
              <a:t> представляет собой папку-раскладушку, состоящую из 4 страниц.</a:t>
            </a:r>
            <a:endParaRPr lang="ru-RU" sz="1800"/>
          </a:p>
          <a:p>
            <a:r>
              <a:rPr lang="ru-RU" sz="1800" u="sng" dirty="0">
                <a:solidFill>
                  <a:srgbClr val="111111"/>
                </a:solidFill>
                <a:latin typeface="Arial"/>
                <a:cs typeface="Arial"/>
              </a:rPr>
              <a:t>Включает</a:t>
            </a:r>
            <a:r>
              <a:rPr lang="ru-RU" sz="1800" dirty="0">
                <a:solidFill>
                  <a:srgbClr val="111111"/>
                </a:solidFill>
                <a:latin typeface="Arial"/>
                <a:cs typeface="Arial"/>
              </a:rPr>
              <a:t>: дидактические игры, игровые упражнения, картотеки, которые размещаются в отдельных кармашках.</a:t>
            </a:r>
            <a:endParaRPr lang="ru-RU" sz="1800"/>
          </a:p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77A0F7-52A5-2566-C49E-475001762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2725" y="2271024"/>
            <a:ext cx="8596668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Clr>
                <a:srgbClr val="EB3D9F"/>
              </a:buClr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4911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выглядит как текст, настольная игра&#10;&#10;Автоматически созданное описание">
            <a:extLst>
              <a:ext uri="{FF2B5EF4-FFF2-40B4-BE49-F238E27FC236}">
                <a16:creationId xmlns:a16="http://schemas.microsoft.com/office/drawing/2014/main" id="{E87EC9BD-135E-6401-E501-18213455A3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086" r="-2" b="7345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E150FF-6030-BFDB-3F6D-4C3F923E3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3851123" cy="1320800"/>
          </a:xfrm>
        </p:spPr>
        <p:txBody>
          <a:bodyPr>
            <a:normAutofit/>
          </a:bodyPr>
          <a:lstStyle/>
          <a:p>
            <a:r>
              <a:rPr lang="ru-RU" sz="2800"/>
              <a:t>Дидактические игры: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AFC6ED-1502-5896-038B-11A6C5D3D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3851122" cy="388077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 "Противоположности"</a:t>
            </a:r>
          </a:p>
          <a:p>
            <a:pPr>
              <a:buClr>
                <a:srgbClr val="EB3D9F"/>
              </a:buClr>
            </a:pPr>
            <a:r>
              <a:rPr lang="ru-RU"/>
              <a:t>"Назови одним словом"</a:t>
            </a:r>
          </a:p>
          <a:p>
            <a:pPr>
              <a:buClr>
                <a:srgbClr val="EB3D9F"/>
              </a:buClr>
            </a:pPr>
            <a:r>
              <a:rPr lang="ru-RU"/>
              <a:t>"Опиши одним действием"</a:t>
            </a:r>
          </a:p>
          <a:p>
            <a:pPr>
              <a:buClr>
                <a:srgbClr val="EB3D9F"/>
              </a:buClr>
            </a:pPr>
            <a:r>
              <a:rPr lang="ru-RU"/>
              <a:t>"Мама и малыш"</a:t>
            </a:r>
          </a:p>
          <a:p>
            <a:pPr>
              <a:buClr>
                <a:srgbClr val="EB3D9F"/>
              </a:buClr>
            </a:pPr>
            <a:r>
              <a:rPr lang="ru-RU"/>
              <a:t>"Назови ласково"</a:t>
            </a:r>
          </a:p>
          <a:p>
            <a:pPr>
              <a:buClr>
                <a:srgbClr val="EB3D9F"/>
              </a:buClr>
            </a:pPr>
            <a:r>
              <a:rPr lang="ru-RU"/>
              <a:t>"Расскажи сказку"(Репка, Курочка Ряба, Колобок, Теремок)</a:t>
            </a:r>
          </a:p>
          <a:p>
            <a:pPr>
              <a:buClr>
                <a:srgbClr val="EB3D9F"/>
              </a:buClr>
            </a:pPr>
            <a:r>
              <a:rPr lang="ru-RU"/>
              <a:t>"Артикуляционная гимнастика</a:t>
            </a:r>
          </a:p>
          <a:p>
            <a:pPr>
              <a:buClr>
                <a:srgbClr val="EB3D9F"/>
              </a:buClr>
            </a:pPr>
            <a:r>
              <a:rPr lang="ru-RU"/>
              <a:t>"Пальчиковая гимнастика"</a:t>
            </a:r>
          </a:p>
        </p:txBody>
      </p:sp>
      <p:cxnSp>
        <p:nvCxnSpPr>
          <p:cNvPr id="7" name="Straight Connector 8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0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38868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27E783-7497-3795-8526-463A953A2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3484" y="609600"/>
            <a:ext cx="2930518" cy="1320800"/>
          </a:xfrm>
        </p:spPr>
        <p:txBody>
          <a:bodyPr anchor="ctr">
            <a:normAutofit/>
          </a:bodyPr>
          <a:lstStyle/>
          <a:p>
            <a:endParaRPr lang="ru-RU"/>
          </a:p>
        </p:txBody>
      </p:sp>
      <p:pic>
        <p:nvPicPr>
          <p:cNvPr id="4" name="Объект 3" descr="Изображение выглядит как текст, Бумажное изделие, Детское искусство, настольная игра&#10;&#10;Автоматически созданное описание">
            <a:extLst>
              <a:ext uri="{FF2B5EF4-FFF2-40B4-BE49-F238E27FC236}">
                <a16:creationId xmlns:a16="http://schemas.microsoft.com/office/drawing/2014/main" id="{AC2CC5FF-5153-245A-8F24-3B84813E75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805" y="-4234"/>
            <a:ext cx="5345248" cy="3556666"/>
          </a:xfrm>
          <a:prstGeom prst="rect">
            <a:avLst/>
          </a:prstGeom>
        </p:spPr>
      </p:pic>
      <p:pic>
        <p:nvPicPr>
          <p:cNvPr id="5" name="Рисунок 4" descr="Изображение выглядит как текст, Бумажное изделие, бумага, конверт&#10;&#10;Автоматически созданное описание">
            <a:extLst>
              <a:ext uri="{FF2B5EF4-FFF2-40B4-BE49-F238E27FC236}">
                <a16:creationId xmlns:a16="http://schemas.microsoft.com/office/drawing/2014/main" id="{A63BA337-1EE2-05B0-FC58-BF6EC07C3E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9521" y="-4235"/>
            <a:ext cx="6022581" cy="3556666"/>
          </a:xfrm>
          <a:prstGeom prst="rect">
            <a:avLst/>
          </a:prstGeom>
        </p:spPr>
      </p:pic>
      <p:sp>
        <p:nvSpPr>
          <p:cNvPr id="45" name="Content Placeholder 9">
            <a:extLst>
              <a:ext uri="{FF2B5EF4-FFF2-40B4-BE49-F238E27FC236}">
                <a16:creationId xmlns:a16="http://schemas.microsoft.com/office/drawing/2014/main" id="{5C5EA144-1484-2F54-3EE5-3E0E5CB80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3484" y="2160589"/>
            <a:ext cx="2930517" cy="3880773"/>
          </a:xfrm>
        </p:spPr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6" name="Рисунок 5" descr="Изображение выглядит как текст, мультфильм, книга, настольная игра&#10;&#10;Автоматически созданное описание">
            <a:extLst>
              <a:ext uri="{FF2B5EF4-FFF2-40B4-BE49-F238E27FC236}">
                <a16:creationId xmlns:a16="http://schemas.microsoft.com/office/drawing/2014/main" id="{958FA356-2401-CA5A-548C-1056DD4CF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5596" y="3556142"/>
            <a:ext cx="5734303" cy="3130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4415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Facet</vt:lpstr>
      <vt:lpstr>Лэкбук  </vt:lpstr>
      <vt:lpstr>Лэпбук по развитию речи в первой младшей группе</vt:lpstr>
      <vt:lpstr>Цель: активизация и развитие речи детей; закрепление и систематизация знаний и умений детей. Задачи: Образовательные: • Формирование познавательных интересов и познавательных действий ребёнка в различных видах деятельности; • Формировать умение устанавливать простейшие связи между предметами и явлениями. • Формировать умение составлять связный рассказ по опорным схемам. • Расширять, уточнять и обогащать словарь детей. Развивающие : • Развивать связную речь, умение подбирать действия и признаки, словесно-логическое мышление, зрительное внимание, наблюдательность, самостоятельность, творческое воображение, мышление. • Развивать артикуляционную моторику. Воспитательные: • Воспитывать отзывчивость, доброжелательность, желание общаться и играть со взрослым и сверстниками. Лэпбук представляет собой папку-раскладушку, состоящую из 4 страниц. Включает: дидактические игры, игровые упражнения, картотеки, которые размещаются в отдельных кармашках. </vt:lpstr>
      <vt:lpstr>Дидактические игры: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/>
  <cp:revision>148</cp:revision>
  <dcterms:created xsi:type="dcterms:W3CDTF">2024-04-14T14:06:26Z</dcterms:created>
  <dcterms:modified xsi:type="dcterms:W3CDTF">2024-04-14T14:34:14Z</dcterms:modified>
</cp:coreProperties>
</file>