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1" r:id="rId6"/>
    <p:sldId id="262" r:id="rId7"/>
    <p:sldId id="269" r:id="rId8"/>
    <p:sldId id="268" r:id="rId9"/>
    <p:sldId id="266" r:id="rId10"/>
    <p:sldId id="267" r:id="rId11"/>
    <p:sldId id="259" r:id="rId12"/>
    <p:sldId id="265" r:id="rId13"/>
    <p:sldId id="264" r:id="rId14"/>
    <p:sldId id="260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12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A2A4-1347-48E1-BDC9-60784BEDC5EA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1FBB-9C1A-4CB7-80C6-806A6C78D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644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A2A4-1347-48E1-BDC9-60784BEDC5EA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1FBB-9C1A-4CB7-80C6-806A6C78D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42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A2A4-1347-48E1-BDC9-60784BEDC5EA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1FBB-9C1A-4CB7-80C6-806A6C78D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05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A2A4-1347-48E1-BDC9-60784BEDC5EA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1FBB-9C1A-4CB7-80C6-806A6C78D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813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A2A4-1347-48E1-BDC9-60784BEDC5EA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1FBB-9C1A-4CB7-80C6-806A6C78D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900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A2A4-1347-48E1-BDC9-60784BEDC5EA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1FBB-9C1A-4CB7-80C6-806A6C78D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62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A2A4-1347-48E1-BDC9-60784BEDC5EA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1FBB-9C1A-4CB7-80C6-806A6C78D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16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A2A4-1347-48E1-BDC9-60784BEDC5EA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1FBB-9C1A-4CB7-80C6-806A6C78D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1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A2A4-1347-48E1-BDC9-60784BEDC5EA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1FBB-9C1A-4CB7-80C6-806A6C78D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50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A2A4-1347-48E1-BDC9-60784BEDC5EA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1FBB-9C1A-4CB7-80C6-806A6C78D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43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A2A4-1347-48E1-BDC9-60784BEDC5EA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1FBB-9C1A-4CB7-80C6-806A6C78D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69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1A2A4-1347-48E1-BDC9-60784BEDC5EA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51FBB-9C1A-4CB7-80C6-806A6C78D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91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06"/>
            <a:ext cx="9144000" cy="687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D0D0D"/>
                </a:solidFill>
                <a:latin typeface="Monotype Corsiva" pitchFamily="66" charset="0"/>
                <a:ea typeface="SimSun-ExtB" pitchFamily="49" charset="-122"/>
                <a:cs typeface="Times New Roman" pitchFamily="18" charset="0"/>
              </a:rPr>
              <a:t>Филиал №1 «Метелица»  МБДОУ №71 </a:t>
            </a:r>
            <a:r>
              <a:rPr lang="ru-RU" sz="3200" b="1" dirty="0" err="1">
                <a:solidFill>
                  <a:srgbClr val="0D0D0D"/>
                </a:solidFill>
                <a:latin typeface="Monotype Corsiva" pitchFamily="66" charset="0"/>
                <a:ea typeface="SimSun-ExtB" pitchFamily="49" charset="-122"/>
                <a:cs typeface="Times New Roman" pitchFamily="18" charset="0"/>
              </a:rPr>
              <a:t>г.Пензы</a:t>
            </a:r>
            <a:r>
              <a:rPr lang="ru-RU" sz="3200" b="1" dirty="0">
                <a:solidFill>
                  <a:srgbClr val="0D0D0D"/>
                </a:solidFill>
                <a:latin typeface="Arial" charset="0"/>
                <a:ea typeface="SimSun-ExtB" pitchFamily="49" charset="-122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D0D0D"/>
                </a:solidFill>
                <a:latin typeface="Arial" charset="0"/>
                <a:ea typeface="SimSun-ExtB" pitchFamily="49" charset="-122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                    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Дидактическое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пособие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по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обучению грамоте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детей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старшего  дошкольного возраста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«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Обучающие дощечки»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0" indent="0" algn="r">
              <a:buNone/>
            </a:pPr>
            <a:r>
              <a:rPr lang="ru-RU" dirty="0" smtClean="0"/>
              <a:t>                                                </a:t>
            </a:r>
            <a:r>
              <a:rPr lang="ru-RU" altLang="ru-RU" b="1" dirty="0" smtClean="0">
                <a:latin typeface="Monotype Corsiva" pitchFamily="66" charset="0"/>
              </a:rPr>
              <a:t>Автор :</a:t>
            </a:r>
          </a:p>
          <a:p>
            <a:pPr marL="0" indent="0" algn="r">
              <a:buNone/>
            </a:pPr>
            <a:r>
              <a:rPr lang="ru-RU" altLang="ru-RU" b="1" dirty="0" smtClean="0">
                <a:latin typeface="Monotype Corsiva" pitchFamily="66" charset="0"/>
              </a:rPr>
              <a:t>Андриянова Ю. В.,  </a:t>
            </a:r>
          </a:p>
          <a:p>
            <a:pPr marL="0" indent="0" algn="r">
              <a:buNone/>
            </a:pPr>
            <a:r>
              <a:rPr lang="ru-RU" altLang="ru-RU" b="1" dirty="0" smtClean="0">
                <a:latin typeface="Monotype Corsiva" pitchFamily="66" charset="0"/>
              </a:rPr>
              <a:t>воспитатель </a:t>
            </a:r>
          </a:p>
          <a:p>
            <a:pPr algn="r"/>
            <a:endParaRPr lang="ru-RU" altLang="ru-RU" b="1" dirty="0" smtClean="0">
              <a:latin typeface="Monotype Corsiva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5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06"/>
            <a:ext cx="9144000" cy="687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Autofit/>
          </a:bodyPr>
          <a:lstStyle/>
          <a:p>
            <a:pPr lvl="0"/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Обучающая дощечка «Выложи букву»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63688" y="1340769"/>
            <a:ext cx="6923112" cy="37444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900" dirty="0"/>
              <a:t>Обучающая дощечка «Выложи букву» представляет собой деревянный планшет с двумя цветными полями для размещения букв и клеточками для расположения места звука в словах и двигающейся бусины.</a:t>
            </a:r>
          </a:p>
          <a:p>
            <a:pPr marL="0" indent="0">
              <a:buNone/>
            </a:pPr>
            <a:r>
              <a:rPr lang="ru-RU" sz="1900" dirty="0"/>
              <a:t>Служит пособие для ознакомления дошкольников с образом букв, совершенствования навыков звукового анализа слов через определение позиции звука в слове.</a:t>
            </a:r>
          </a:p>
          <a:p>
            <a:pPr marL="0" indent="0">
              <a:buNone/>
            </a:pPr>
            <a:r>
              <a:rPr lang="ru-RU" sz="1900" dirty="0"/>
              <a:t> </a:t>
            </a:r>
          </a:p>
          <a:p>
            <a:pPr marL="0" indent="0">
              <a:buNone/>
            </a:pPr>
            <a:r>
              <a:rPr lang="ru-RU" sz="1900" dirty="0"/>
              <a:t>На цветное поле помещается изучаемая буква.  Задача детей  выложить её из стеклянных камушек </a:t>
            </a:r>
            <a:r>
              <a:rPr lang="ru-RU" sz="1900" dirty="0" err="1"/>
              <a:t>Марлбс</a:t>
            </a:r>
            <a:r>
              <a:rPr lang="ru-RU" sz="1900" dirty="0"/>
              <a:t> или  другого мелкого материала, например, природного (фасоль, горох). Таким образом, дети с интересом знакомятся с образом букв, легко их запоминают. У детей совершенствуется мелкая моторика, </a:t>
            </a:r>
            <a:r>
              <a:rPr lang="ru-RU" sz="1900" dirty="0" err="1"/>
              <a:t>цветовосприятие</a:t>
            </a:r>
            <a:r>
              <a:rPr lang="ru-RU" sz="1800" dirty="0"/>
              <a:t>. </a:t>
            </a:r>
          </a:p>
          <a:p>
            <a:pPr marL="0" indent="0">
              <a:buNone/>
            </a:pPr>
            <a:r>
              <a:rPr lang="ru-RU" sz="1800" dirty="0"/>
              <a:t> 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" t="8676" r="1602" b="9921"/>
          <a:stretch/>
        </p:blipFill>
        <p:spPr bwMode="auto">
          <a:xfrm>
            <a:off x="3059832" y="4653136"/>
            <a:ext cx="3215005" cy="1695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873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06"/>
            <a:ext cx="9144000" cy="687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31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Обучающая дощечка «Выложи букву»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63688" y="1340769"/>
            <a:ext cx="6923112" cy="37159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900" i="1" dirty="0"/>
              <a:t>Варианты заданий</a:t>
            </a:r>
            <a:r>
              <a:rPr lang="ru-RU" sz="1900" dirty="0"/>
              <a:t>:</a:t>
            </a:r>
          </a:p>
          <a:p>
            <a:pPr marL="0" indent="0">
              <a:buNone/>
            </a:pPr>
            <a:r>
              <a:rPr lang="ru-RU" sz="1900" dirty="0"/>
              <a:t>- «Выложи букву»</a:t>
            </a:r>
          </a:p>
          <a:p>
            <a:pPr marL="0" indent="0">
              <a:buNone/>
            </a:pPr>
            <a:r>
              <a:rPr lang="ru-RU" sz="1900" dirty="0"/>
              <a:t>- «Звуковые прятки» (определить, в какой позиции в слове спрятался звук, обозначаемый данной буквой).</a:t>
            </a:r>
          </a:p>
          <a:p>
            <a:pPr marL="0" indent="0">
              <a:buNone/>
            </a:pPr>
            <a:r>
              <a:rPr lang="ru-RU" sz="1900" dirty="0"/>
              <a:t> - Ребёнку показывают картинку и называют слова. Если заданный звук слышится в начале слова, надо переместить бусину в первую клеточку. Если звук слышится в середине слова, бусину надо переместить во вторую клеточку. Если звук в конце слова надо бусину переместить в третью клеточку.</a:t>
            </a:r>
          </a:p>
          <a:p>
            <a:pPr marL="0" indent="0">
              <a:buNone/>
            </a:pPr>
            <a:r>
              <a:rPr lang="ru-RU" sz="1900" dirty="0"/>
              <a:t>- «Подбери слово к схеме». Воспитатель перемещает бусину, например, в первую клеточку и задаёт звук. Ребёнок придумывает слово с заданным звуком (в начале слова) и т.д.</a:t>
            </a:r>
          </a:p>
          <a:p>
            <a:pPr marL="0" indent="0">
              <a:buNone/>
            </a:pPr>
            <a:r>
              <a:rPr lang="ru-RU" sz="1900" dirty="0"/>
              <a:t> </a:t>
            </a: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6" b="7011"/>
          <a:stretch/>
        </p:blipFill>
        <p:spPr bwMode="auto">
          <a:xfrm>
            <a:off x="4932040" y="4768706"/>
            <a:ext cx="3448050" cy="1781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653136"/>
            <a:ext cx="2400300" cy="20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9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648072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Обучающая дощечка «Звуковой заборчик»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63688" y="1600201"/>
            <a:ext cx="6923112" cy="39890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300" dirty="0"/>
              <a:t>Обучающая дощечка «Звуковой заборчик» представляет собой деревянный планшет с двумя рядами прозрачных кармашков, по 5 штук в каждом ряду на цветной основе из </a:t>
            </a:r>
            <a:r>
              <a:rPr lang="ru-RU" sz="2300" dirty="0" err="1"/>
              <a:t>фоамирана</a:t>
            </a:r>
            <a:r>
              <a:rPr lang="ru-RU" sz="2300" dirty="0"/>
              <a:t> в виде забора.</a:t>
            </a:r>
          </a:p>
          <a:p>
            <a:pPr marL="0" indent="0">
              <a:buNone/>
            </a:pPr>
            <a:r>
              <a:rPr lang="ru-RU" sz="2300" b="1" dirty="0"/>
              <a:t> </a:t>
            </a:r>
            <a:endParaRPr lang="ru-RU" sz="2300" dirty="0"/>
          </a:p>
          <a:p>
            <a:pPr marL="0" indent="0">
              <a:buNone/>
            </a:pPr>
            <a:r>
              <a:rPr lang="ru-RU" sz="2300" dirty="0"/>
              <a:t>К этой обучающей дощечке  так же </a:t>
            </a:r>
            <a:r>
              <a:rPr lang="ru-RU" sz="2300" dirty="0" smtClean="0"/>
              <a:t>прилагаются  </a:t>
            </a:r>
            <a:r>
              <a:rPr lang="ru-RU" sz="2300" dirty="0"/>
              <a:t>15 карточек-картинок и 9 карточек для звукового анализа.</a:t>
            </a:r>
          </a:p>
          <a:p>
            <a:pPr marL="0" indent="0">
              <a:buNone/>
            </a:pPr>
            <a:r>
              <a:rPr lang="ru-RU" sz="2300" dirty="0"/>
              <a:t> </a:t>
            </a:r>
          </a:p>
          <a:p>
            <a:pPr marL="0" indent="0">
              <a:buNone/>
            </a:pPr>
            <a:r>
              <a:rPr lang="ru-RU" sz="2300" i="1" dirty="0"/>
              <a:t>Варианты заданий:</a:t>
            </a:r>
            <a:endParaRPr lang="ru-RU" sz="2300" dirty="0"/>
          </a:p>
          <a:p>
            <a:pPr marL="0" indent="0">
              <a:buNone/>
            </a:pPr>
            <a:r>
              <a:rPr lang="ru-RU" sz="2300" dirty="0"/>
              <a:t>         - «На какой звук начинается слово?»</a:t>
            </a:r>
          </a:p>
          <a:p>
            <a:pPr marL="0" indent="0">
              <a:buNone/>
            </a:pPr>
            <a:r>
              <a:rPr lang="ru-RU" sz="2300" dirty="0"/>
              <a:t>- «Найди звук в слове»</a:t>
            </a:r>
          </a:p>
          <a:p>
            <a:pPr marL="0" indent="0">
              <a:buNone/>
            </a:pPr>
            <a:r>
              <a:rPr lang="ru-RU" sz="2300" dirty="0"/>
              <a:t>- «Твёрдые и мягкие звуки»</a:t>
            </a:r>
          </a:p>
          <a:p>
            <a:pPr marL="0" indent="0">
              <a:buNone/>
            </a:pPr>
            <a:r>
              <a:rPr lang="ru-RU" sz="2300" dirty="0"/>
              <a:t>- «Звуковая схема слова»</a:t>
            </a:r>
          </a:p>
          <a:p>
            <a:pPr marL="0" indent="0">
              <a:buNone/>
            </a:pPr>
            <a:r>
              <a:rPr lang="ru-RU" sz="2300" dirty="0"/>
              <a:t> 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t="12802" b="11204"/>
          <a:stretch/>
        </p:blipFill>
        <p:spPr>
          <a:xfrm>
            <a:off x="4644008" y="4221088"/>
            <a:ext cx="41764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1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06"/>
            <a:ext cx="9144000" cy="687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692696"/>
            <a:ext cx="7787208" cy="1080120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Обучающая дощечка «Звуковой заборчик»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" t="2199" r="1923" b="4143"/>
          <a:stretch/>
        </p:blipFill>
        <p:spPr bwMode="auto">
          <a:xfrm>
            <a:off x="1907704" y="1556792"/>
            <a:ext cx="2880320" cy="19444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7143" r="2351" b="9852"/>
          <a:stretch/>
        </p:blipFill>
        <p:spPr bwMode="auto">
          <a:xfrm>
            <a:off x="5220072" y="1556792"/>
            <a:ext cx="3384376" cy="1944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" b="7663"/>
          <a:stretch/>
        </p:blipFill>
        <p:spPr bwMode="auto">
          <a:xfrm>
            <a:off x="1723803" y="3789040"/>
            <a:ext cx="3312368" cy="24305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1"/>
          <a:stretch/>
        </p:blipFill>
        <p:spPr bwMode="auto">
          <a:xfrm>
            <a:off x="5363269" y="3789040"/>
            <a:ext cx="3241179" cy="24298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612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06"/>
            <a:ext cx="9144000" cy="687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908720"/>
            <a:ext cx="7715200" cy="792088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Дополнительный материал к обучающим дощечкам</a:t>
            </a:r>
            <a:br>
              <a:rPr lang="ru-RU" sz="28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8" b="8122"/>
          <a:stretch/>
        </p:blipFill>
        <p:spPr bwMode="auto">
          <a:xfrm>
            <a:off x="2159732" y="1772815"/>
            <a:ext cx="2520280" cy="23187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" b="9885"/>
          <a:stretch/>
        </p:blipFill>
        <p:spPr bwMode="auto">
          <a:xfrm>
            <a:off x="3563887" y="4293096"/>
            <a:ext cx="3351965" cy="23187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8"/>
          <a:stretch/>
        </p:blipFill>
        <p:spPr bwMode="auto">
          <a:xfrm>
            <a:off x="5271396" y="1772816"/>
            <a:ext cx="2880320" cy="23042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674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99695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Желаю успехов!</a:t>
            </a:r>
            <a:endParaRPr lang="ru-RU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924945"/>
            <a:ext cx="8229600" cy="86409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46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06"/>
            <a:ext cx="9144000" cy="687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691680" y="404664"/>
            <a:ext cx="7139136" cy="57500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Совершенствование работы по подготовке к обучению грамоте детей старшего дошкольного возраста через использование серии обучающих дощечек.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Обучение дошкольников элементам грамоты – один из самых сложных процессов обучения в детском саду. Обусловлено это, прежде всего, сложностью воспринимаемого материала детьми.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Таким образом, перед педагогами возникает проблема поиска инновационных технологий и методических приёмов по подготовке к обучению грамоте дошкольников.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Достаточно интересными и эффективными в работе с детьми, на мой взгляд, являются обучающие дощечки, изготовленные своими руками.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Цель комплекта обучающих дощечек состоит в развитии фонематических процессов и овладении детьми старшего дошкольного возраста навыками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звуко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– слогового анализа и синтеза через применение серии обучающих дощечек.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        К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преимуществам использования данного дидактического пособия относятся: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доступность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, простота и мобильность использования, разнообразие вариантов применения (занятия, совместная и самостоятельная деятельность детей).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 smtClean="0">
                <a:solidFill>
                  <a:srgbClr val="333333"/>
                </a:solidFill>
                <a:effectLst/>
                <a:ea typeface="Calibri"/>
                <a:cs typeface="Times New Roman"/>
              </a:rPr>
              <a:t>Комплект обучающих дощечек включает в себя 5 планшетов (дощечек) формата А3.</a:t>
            </a:r>
            <a:endParaRPr lang="ru-RU" sz="1800" dirty="0">
              <a:ea typeface="Calibri"/>
              <a:cs typeface="Times New Roman"/>
            </a:endParaRPr>
          </a:p>
          <a:p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8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06"/>
            <a:ext cx="9144000" cy="687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Autofit/>
          </a:bodyPr>
          <a:lstStyle/>
          <a:p>
            <a:pPr lvl="0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Обучающая дощечка «Забавные паутинки».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691680" y="1196752"/>
            <a:ext cx="6995120" cy="4929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Способствует </a:t>
            </a:r>
            <a:r>
              <a:rPr lang="ru-RU" sz="1800" dirty="0"/>
              <a:t>совершенствованию звукобуквенного  анализа, фонематических процессов, пространственной ориентации, зрительного восприятия, а так же развитию мелкой моторики.</a:t>
            </a:r>
          </a:p>
          <a:p>
            <a:pPr marL="0" indent="0">
              <a:buNone/>
            </a:pPr>
            <a:r>
              <a:rPr lang="ru-RU" sz="1800" dirty="0"/>
              <a:t>Обучающая дощечка «Забавные паутинки» представляет собой деревянный планшет с карманами (по 4 кармана с левой и правой стороны планшета). Рядом с каждым карманом вбивается один штырёк (используем силовые кнопки с разноцветными шляпками).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Каждая </a:t>
            </a:r>
            <a:r>
              <a:rPr lang="ru-RU" sz="1800" dirty="0"/>
              <a:t>вставленная в карман картинка с левой стороны планшета должна иметь логическую связь с картинками правой стороны, которую детям предлагается установить и показать с помощью натяжения разноцветных резинок на соответствующие картинкам штырьки.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Меняя </a:t>
            </a:r>
            <a:r>
              <a:rPr lang="ru-RU" sz="1800" dirty="0"/>
              <a:t>изображения картинок, с помощью одного только планшета можно реализовать множество целей и задач, направленных на обучение дошкольников азам грамоты, развитию фонематических процессов, обследование и развитие лексико-грамматического строя речи, а так же других сторон развития и обучения </a:t>
            </a:r>
            <a:r>
              <a:rPr lang="ru-RU" sz="1800" dirty="0" smtClean="0"/>
              <a:t>детей.</a:t>
            </a:r>
          </a:p>
        </p:txBody>
      </p:sp>
    </p:spTree>
    <p:extLst>
      <p:ext uri="{BB962C8B-B14F-4D97-AF65-F5344CB8AC3E}">
        <p14:creationId xmlns:p14="http://schemas.microsoft.com/office/powerpoint/2010/main" val="224691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06"/>
            <a:ext cx="9144000" cy="687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7499176" cy="35091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быть использовано несколько вариантов игр:</a:t>
            </a:r>
            <a:b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600" i="1" dirty="0" smtClean="0"/>
              <a:t>- «Подобрать </a:t>
            </a:r>
            <a:r>
              <a:rPr lang="ru-RU" sz="2600" i="1" dirty="0"/>
              <a:t>символу звука </a:t>
            </a:r>
            <a:r>
              <a:rPr lang="ru-RU" sz="2600" i="1" dirty="0" smtClean="0"/>
              <a:t>картинку»</a:t>
            </a:r>
            <a:endParaRPr lang="ru-RU" sz="2600" dirty="0"/>
          </a:p>
          <a:p>
            <a:pPr marL="0" indent="0">
              <a:buNone/>
            </a:pPr>
            <a:r>
              <a:rPr lang="ru-RU" sz="2600" dirty="0"/>
              <a:t>Цель: обучение звуковому анализу слов – умению выделять звуки (гласные и согласные) из слова. </a:t>
            </a:r>
          </a:p>
          <a:p>
            <a:pPr marL="0" indent="0">
              <a:buNone/>
            </a:pPr>
            <a:r>
              <a:rPr lang="ru-RU" sz="2600" dirty="0"/>
              <a:t>Для этого детям предлагается назвать картинки с левой стороны планшета, определить звук в слове (в начальной, средней, конечной позиции слова) и соединить его с символом звука, размещённого в правой части пособия</a:t>
            </a:r>
            <a:r>
              <a:rPr lang="ru-RU" sz="2600" dirty="0" smtClean="0"/>
              <a:t>.</a:t>
            </a:r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r>
              <a:rPr lang="ru-RU" sz="2600" i="1" dirty="0"/>
              <a:t>- </a:t>
            </a:r>
            <a:r>
              <a:rPr lang="ru-RU" sz="2600" i="1" dirty="0" smtClean="0"/>
              <a:t>«Подобрать </a:t>
            </a:r>
            <a:r>
              <a:rPr lang="ru-RU" sz="2600" i="1" dirty="0"/>
              <a:t>каждой букве </a:t>
            </a:r>
            <a:r>
              <a:rPr lang="ru-RU" sz="2600" i="1" dirty="0" smtClean="0"/>
              <a:t>картинку» </a:t>
            </a:r>
            <a:endParaRPr lang="ru-RU" sz="2600" dirty="0"/>
          </a:p>
          <a:p>
            <a:pPr marL="0" indent="0">
              <a:buNone/>
            </a:pPr>
            <a:r>
              <a:rPr lang="ru-RU" sz="2600" dirty="0"/>
              <a:t>Цель: обучение звукобуквенному анализу слов.</a:t>
            </a:r>
          </a:p>
          <a:p>
            <a:pPr marL="0" indent="0">
              <a:buNone/>
            </a:pPr>
            <a:r>
              <a:rPr lang="ru-RU" sz="2600" dirty="0"/>
              <a:t>С этой целью на планшете в карманы с левой стороны устанавливаются изображения букв (например, У, А, Ы, О), а с правой стороны – картинки с любым изображением (лучше одной лексической группы), в названиях которых встречаются соответствующие звуки.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Детям </a:t>
            </a:r>
            <a:r>
              <a:rPr lang="ru-RU" sz="2600" dirty="0"/>
              <a:t>предлагается задание: при помощи натяжения резинок подобрать каждой букве подходящую картинку.</a:t>
            </a:r>
          </a:p>
          <a:p>
            <a:pPr marL="0" indent="0">
              <a:buNone/>
            </a:pPr>
            <a:r>
              <a:rPr lang="ru-RU" sz="26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22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44"/>
            <a:ext cx="9144000" cy="687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764704"/>
            <a:ext cx="7715200" cy="1080120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Обучающая дощечка «Забавные паутинки».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" t="2456" r="3707" b="2644"/>
          <a:stretch/>
        </p:blipFill>
        <p:spPr>
          <a:xfrm>
            <a:off x="2051720" y="4221088"/>
            <a:ext cx="1672745" cy="2340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" t="3792" r="4454" b="1651"/>
          <a:stretch/>
        </p:blipFill>
        <p:spPr>
          <a:xfrm>
            <a:off x="4858719" y="4221088"/>
            <a:ext cx="1677035" cy="234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6" b="5686"/>
          <a:stretch/>
        </p:blipFill>
        <p:spPr>
          <a:xfrm>
            <a:off x="2411760" y="1718816"/>
            <a:ext cx="3789533" cy="2232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2080" r="2405" b="4330"/>
          <a:stretch/>
        </p:blipFill>
        <p:spPr>
          <a:xfrm>
            <a:off x="6732240" y="1664816"/>
            <a:ext cx="1682103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0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06"/>
            <a:ext cx="9144000" cy="687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764704"/>
            <a:ext cx="7787208" cy="652934"/>
          </a:xfrm>
        </p:spPr>
        <p:txBody>
          <a:bodyPr>
            <a:noAutofit/>
          </a:bodyPr>
          <a:lstStyle/>
          <a:p>
            <a:pPr lvl="0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Обучающая дощечка «Звуковой паровозик»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Обучающая дощечка «Звуковой паровозик» представляет собой небольшой деревянный планшет (формат А3) с изображением паровозика с 5 вагонами и облаками дыма над каждым вагончиком. Пособие используется на этапах совершенствования навыка звукового анализа слов через выделение начального звука, закрепляет умения детей в выкладывании слов из 3,4,5 букв по начальным звукам каждого слова, размещённого на пособии.</a:t>
            </a:r>
          </a:p>
          <a:p>
            <a:pPr marL="0" indent="0">
              <a:buNone/>
            </a:pPr>
            <a:r>
              <a:rPr lang="ru-RU" sz="1800" dirty="0"/>
              <a:t>Ребёнку предлагается дощечка с паровозиком, который везёт определённые предметы – картинки. Задача ребёнка состоит в том, чтобы «расшифровать» спрятанное в грузе слово.</a:t>
            </a:r>
          </a:p>
          <a:p>
            <a:pPr marL="0" indent="0">
              <a:buNone/>
            </a:pPr>
            <a:r>
              <a:rPr lang="ru-RU" sz="1800" dirty="0"/>
              <a:t> </a:t>
            </a:r>
          </a:p>
          <a:p>
            <a:pPr marL="0" indent="0">
              <a:buNone/>
            </a:pPr>
            <a:r>
              <a:rPr lang="ru-RU" sz="1800" i="1" dirty="0"/>
              <a:t>Варианты заданий: 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- «Расшифруй слово по первым звукам»</a:t>
            </a:r>
          </a:p>
          <a:p>
            <a:pPr marL="0" indent="0">
              <a:buNone/>
            </a:pPr>
            <a:r>
              <a:rPr lang="ru-RU" sz="1800" dirty="0"/>
              <a:t>- «Расшифруй слово по первым слогам»</a:t>
            </a:r>
          </a:p>
          <a:p>
            <a:pPr marL="0" indent="0">
              <a:buNone/>
            </a:pPr>
            <a:r>
              <a:rPr lang="ru-RU" sz="1800" dirty="0"/>
              <a:t>- «Найди потерявшийся  слог»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4527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06"/>
            <a:ext cx="9144000" cy="687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908720"/>
            <a:ext cx="7571184" cy="936104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Обучающая дощечка «Звуковой паровозик»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" t="8017" r="6685" b="8574"/>
          <a:stretch/>
        </p:blipFill>
        <p:spPr>
          <a:xfrm>
            <a:off x="1907704" y="1628800"/>
            <a:ext cx="3338402" cy="2340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" t="6973" r="4124" b="9603"/>
          <a:stretch/>
        </p:blipFill>
        <p:spPr>
          <a:xfrm>
            <a:off x="5530554" y="1646007"/>
            <a:ext cx="3276684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t="3249" r="2110" b="8046"/>
          <a:stretch/>
        </p:blipFill>
        <p:spPr>
          <a:xfrm>
            <a:off x="3131840" y="4172428"/>
            <a:ext cx="3834148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9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06"/>
            <a:ext cx="9144000" cy="687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499176" cy="1008112"/>
          </a:xfrm>
        </p:spPr>
        <p:txBody>
          <a:bodyPr>
            <a:noAutofit/>
          </a:bodyPr>
          <a:lstStyle/>
          <a:p>
            <a:pPr lvl="0"/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Обучающая дощечка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«Цветик - </a:t>
            </a:r>
            <a:r>
              <a:rPr lang="ru-RU" sz="28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Семицветик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63688" y="1916832"/>
            <a:ext cx="4824536" cy="4209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Обучающая дощечка «Цветик – </a:t>
            </a:r>
            <a:r>
              <a:rPr lang="ru-RU" sz="1800" dirty="0" err="1"/>
              <a:t>Семицветик</a:t>
            </a:r>
            <a:r>
              <a:rPr lang="ru-RU" sz="1800" dirty="0"/>
              <a:t>» представляет собой деревянный планшет с изображением цветка с разноцветными лепестками. На каждом лепестке и в серединке размещён прозрачный кармашек для картинок и разноцветный гвоздики. </a:t>
            </a:r>
          </a:p>
          <a:p>
            <a:pPr marL="0" indent="0">
              <a:buNone/>
            </a:pPr>
            <a:r>
              <a:rPr lang="ru-RU" sz="1800" dirty="0"/>
              <a:t>Данная обучающая дощечка используется для формирования навыков звукового синтеза </a:t>
            </a:r>
            <a:r>
              <a:rPr lang="ru-RU" sz="1800" dirty="0" err="1"/>
              <a:t>звукокомплексов</a:t>
            </a:r>
            <a:r>
              <a:rPr lang="ru-RU" sz="1800" dirty="0"/>
              <a:t>, состоящих из двух гласных звуков, прямых и обратных слогов (на начальных этапах целесообразно использовать звуковые символы, затем буквенное обозначение звуков). Так же развивает мелкую моторику детей и представление о цвете.</a:t>
            </a:r>
          </a:p>
          <a:p>
            <a:endParaRPr lang="ru-RU" sz="1800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" t="2814" r="4943" b="3246"/>
          <a:stretch/>
        </p:blipFill>
        <p:spPr bwMode="auto">
          <a:xfrm>
            <a:off x="6660232" y="2307606"/>
            <a:ext cx="2232248" cy="31417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164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06"/>
            <a:ext cx="9144000" cy="687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692696"/>
            <a:ext cx="7355160" cy="889645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Обучающая дощечка «Цветик – </a:t>
            </a:r>
            <a:r>
              <a:rPr lang="ru-RU" sz="2800" b="1" i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Семицветик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1582341"/>
            <a:ext cx="4680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Варианты заданий</a:t>
            </a:r>
            <a:r>
              <a:rPr lang="ru-RU" dirty="0"/>
              <a:t>:</a:t>
            </a:r>
          </a:p>
          <a:p>
            <a:r>
              <a:rPr lang="ru-RU" dirty="0"/>
              <a:t>- Сначала ребёнку предлагается соединить резинкой определённого цвета лепесток нужного цвета с серединкой цветка, начиная движение от лепестков -  к серединке, в результате чего ребёнком поётся обратный слог (</a:t>
            </a:r>
            <a:r>
              <a:rPr lang="ru-RU" dirty="0" err="1"/>
              <a:t>ам</a:t>
            </a:r>
            <a:r>
              <a:rPr lang="ru-RU" dirty="0"/>
              <a:t>, ом, ум, им, </a:t>
            </a:r>
            <a:r>
              <a:rPr lang="ru-RU" dirty="0" err="1"/>
              <a:t>ым</a:t>
            </a:r>
            <a:r>
              <a:rPr lang="ru-RU" dirty="0"/>
              <a:t> и т.д.)</a:t>
            </a:r>
          </a:p>
          <a:p>
            <a:r>
              <a:rPr lang="ru-RU" dirty="0"/>
              <a:t>- В дальнейшем, предлагается соединять лепесточки с серединкой  цветка, двигаясь от </a:t>
            </a:r>
            <a:r>
              <a:rPr lang="ru-RU" dirty="0" err="1"/>
              <a:t>сердцевинки</a:t>
            </a:r>
            <a:r>
              <a:rPr lang="ru-RU" dirty="0"/>
              <a:t> – к каждому лепестку. Так произносятся прямые слоги (</a:t>
            </a:r>
            <a:r>
              <a:rPr lang="ru-RU" dirty="0" err="1"/>
              <a:t>ма</a:t>
            </a:r>
            <a:r>
              <a:rPr lang="ru-RU" dirty="0"/>
              <a:t>, </a:t>
            </a:r>
            <a:r>
              <a:rPr lang="ru-RU" dirty="0" err="1"/>
              <a:t>мо</a:t>
            </a:r>
            <a:r>
              <a:rPr lang="ru-RU" dirty="0"/>
              <a:t>, </a:t>
            </a:r>
            <a:r>
              <a:rPr lang="ru-RU" dirty="0" err="1"/>
              <a:t>му</a:t>
            </a:r>
            <a:r>
              <a:rPr lang="ru-RU" dirty="0"/>
              <a:t>, ми, мы и т.д.).</a:t>
            </a:r>
            <a:endParaRPr lang="ru-RU" dirty="0"/>
          </a:p>
        </p:txBody>
      </p:sp>
      <p:pic>
        <p:nvPicPr>
          <p:cNvPr id="9" name="Объект 8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" t="1242" r="4762" b="1656"/>
          <a:stretch/>
        </p:blipFill>
        <p:spPr bwMode="auto">
          <a:xfrm>
            <a:off x="6516216" y="3275895"/>
            <a:ext cx="2196000" cy="313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698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975</Words>
  <Application>Microsoft Office PowerPoint</Application>
  <PresentationFormat>Экран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Филиал №1 «Метелица»  МБДОУ №71 г.Пензы </vt:lpstr>
      <vt:lpstr>Презентация PowerPoint</vt:lpstr>
      <vt:lpstr>Обучающая дощечка «Забавные паутинки». </vt:lpstr>
      <vt:lpstr>Может быть использовано несколько вариантов игр: </vt:lpstr>
      <vt:lpstr>Обучающая дощечка «Забавные паутинки». </vt:lpstr>
      <vt:lpstr>Обучающая дощечка «Звуковой паровозик» </vt:lpstr>
      <vt:lpstr>Обучающая дощечка «Звуковой паровозик» </vt:lpstr>
      <vt:lpstr>Обучающая дощечка «Цветик - Семицветик» </vt:lpstr>
      <vt:lpstr>Обучающая дощечка «Цветик – Семицветик» </vt:lpstr>
      <vt:lpstr>Обучающая дощечка «Выложи букву» </vt:lpstr>
      <vt:lpstr>Обучающая дощечка «Выложи букву» </vt:lpstr>
      <vt:lpstr>Обучающая дощечка «Звуковой заборчик» </vt:lpstr>
      <vt:lpstr>Обучающая дощечка «Звуковой заборчик» </vt:lpstr>
      <vt:lpstr>Дополнительный материал к обучающим дощечкам </vt:lpstr>
      <vt:lpstr>Желаю успехов!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sever</dc:creator>
  <cp:lastModifiedBy>sever</cp:lastModifiedBy>
  <cp:revision>26</cp:revision>
  <dcterms:created xsi:type="dcterms:W3CDTF">2024-04-19T17:17:05Z</dcterms:created>
  <dcterms:modified xsi:type="dcterms:W3CDTF">2024-04-20T04:55:27Z</dcterms:modified>
</cp:coreProperties>
</file>